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1" r:id="rId6"/>
    <p:sldId id="262" r:id="rId7"/>
    <p:sldId id="263" r:id="rId8"/>
    <p:sldId id="264" r:id="rId9"/>
    <p:sldId id="265" r:id="rId10"/>
    <p:sldId id="268" r:id="rId11"/>
    <p:sldId id="269" r:id="rId12"/>
    <p:sldId id="270" r:id="rId13"/>
    <p:sldId id="271" r:id="rId14"/>
  </p:sldIdLst>
  <p:sldSz cx="18288000" cy="10287000"/>
  <p:notesSz cx="6858000" cy="9144000"/>
  <p:embeddedFontLst>
    <p:embeddedFont>
      <p:font typeface="Alexandria Bold" panose="020B0604020202020204" charset="-78"/>
      <p:regular r:id="rId16"/>
    </p:embeddedFont>
    <p:embeddedFont>
      <p:font typeface="Canva Sans" panose="020B0604020202020204" charset="0"/>
      <p:regular r:id="rId17"/>
    </p:embeddedFont>
    <p:embeddedFont>
      <p:font typeface="Canva Sans Bold" panose="020B0604020202020204" charset="0"/>
      <p:regular r:id="rId18"/>
    </p:embeddedFont>
    <p:embeddedFont>
      <p:font typeface="Garet" panose="020B0604020202020204" charset="0"/>
      <p:regular r:id="rId19"/>
    </p:embeddedFont>
    <p:embeddedFont>
      <p:font typeface="Garet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465C8-784F-449F-88D7-58B45CBD53FF}" v="52" dt="2025-10-14T11:25:35.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CDDDE-C0A4-435A-9781-2948CF1C737D}" type="datetimeFigureOut">
              <a:rPr lang="en-US" smtClean="0"/>
              <a:t>10/30/2025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08BE0-B64F-4674-93BC-974A0ADD759E}" type="slidenum">
              <a:rPr lang="en-US" smtClean="0"/>
              <a:t>‹#›</a:t>
            </a:fld>
            <a:endParaRPr lang="en-US"/>
          </a:p>
        </p:txBody>
      </p:sp>
    </p:spTree>
    <p:extLst>
      <p:ext uri="{BB962C8B-B14F-4D97-AF65-F5344CB8AC3E}">
        <p14:creationId xmlns:p14="http://schemas.microsoft.com/office/powerpoint/2010/main" val="130712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08BE0-B64F-4674-93BC-974A0ADD759E}" type="slidenum">
              <a:rPr lang="en-US" smtClean="0"/>
              <a:t>6</a:t>
            </a:fld>
            <a:endParaRPr lang="en-US"/>
          </a:p>
        </p:txBody>
      </p:sp>
    </p:spTree>
    <p:extLst>
      <p:ext uri="{BB962C8B-B14F-4D97-AF65-F5344CB8AC3E}">
        <p14:creationId xmlns:p14="http://schemas.microsoft.com/office/powerpoint/2010/main" val="387590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08BE0-B64F-4674-93BC-974A0ADD759E}" type="slidenum">
              <a:rPr lang="en-US" smtClean="0"/>
              <a:t>8</a:t>
            </a:fld>
            <a:endParaRPr lang="en-US"/>
          </a:p>
        </p:txBody>
      </p:sp>
    </p:spTree>
    <p:extLst>
      <p:ext uri="{BB962C8B-B14F-4D97-AF65-F5344CB8AC3E}">
        <p14:creationId xmlns:p14="http://schemas.microsoft.com/office/powerpoint/2010/main" val="1959687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jf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9.sv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jpeg"/><Relationship Id="rId4" Type="http://schemas.openxmlformats.org/officeDocument/2006/relationships/image" Target="../media/image2.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sv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flipV="1">
            <a:off x="13890343" y="5516388"/>
            <a:ext cx="4840370" cy="6758253"/>
          </a:xfrm>
          <a:custGeom>
            <a:avLst/>
            <a:gdLst/>
            <a:ahLst/>
            <a:cxnLst/>
            <a:rect l="l" t="t" r="r" b="b"/>
            <a:pathLst>
              <a:path w="4840370" h="6758253">
                <a:moveTo>
                  <a:pt x="4840371" y="6758253"/>
                </a:moveTo>
                <a:lnTo>
                  <a:pt x="0" y="6758253"/>
                </a:lnTo>
                <a:lnTo>
                  <a:pt x="0" y="0"/>
                </a:lnTo>
                <a:lnTo>
                  <a:pt x="4840371" y="0"/>
                </a:lnTo>
                <a:lnTo>
                  <a:pt x="4840371" y="675825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12327" flipH="1">
            <a:off x="-1633813" y="4706943"/>
            <a:ext cx="7684967" cy="7684967"/>
          </a:xfrm>
          <a:custGeom>
            <a:avLst/>
            <a:gdLst/>
            <a:ahLst/>
            <a:cxnLst/>
            <a:rect l="l" t="t" r="r" b="b"/>
            <a:pathLst>
              <a:path w="7684967" h="7684967">
                <a:moveTo>
                  <a:pt x="7684968" y="0"/>
                </a:moveTo>
                <a:lnTo>
                  <a:pt x="0" y="0"/>
                </a:lnTo>
                <a:lnTo>
                  <a:pt x="0" y="7684968"/>
                </a:lnTo>
                <a:lnTo>
                  <a:pt x="7684968" y="7684968"/>
                </a:lnTo>
                <a:lnTo>
                  <a:pt x="76849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flipH="1">
            <a:off x="-2020970" y="4706943"/>
            <a:ext cx="7684967" cy="7684967"/>
          </a:xfrm>
          <a:custGeom>
            <a:avLst/>
            <a:gdLst/>
            <a:ahLst/>
            <a:cxnLst/>
            <a:rect l="l" t="t" r="r" b="b"/>
            <a:pathLst>
              <a:path w="7684967" h="7684967">
                <a:moveTo>
                  <a:pt x="7684968" y="0"/>
                </a:moveTo>
                <a:lnTo>
                  <a:pt x="0" y="0"/>
                </a:lnTo>
                <a:lnTo>
                  <a:pt x="0" y="7684968"/>
                </a:lnTo>
                <a:lnTo>
                  <a:pt x="7684968" y="7684968"/>
                </a:lnTo>
                <a:lnTo>
                  <a:pt x="768496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76744" flipV="1">
            <a:off x="12281842" y="-3234705"/>
            <a:ext cx="6992792" cy="6992792"/>
          </a:xfrm>
          <a:custGeom>
            <a:avLst/>
            <a:gdLst/>
            <a:ahLst/>
            <a:cxnLst/>
            <a:rect l="l" t="t" r="r" b="b"/>
            <a:pathLst>
              <a:path w="6992792" h="6992792">
                <a:moveTo>
                  <a:pt x="0" y="6992792"/>
                </a:moveTo>
                <a:lnTo>
                  <a:pt x="6992792" y="6992792"/>
                </a:lnTo>
                <a:lnTo>
                  <a:pt x="6992792" y="0"/>
                </a:lnTo>
                <a:lnTo>
                  <a:pt x="0" y="0"/>
                </a:lnTo>
                <a:lnTo>
                  <a:pt x="0" y="6992792"/>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flipV="1">
            <a:off x="12348517" y="-3496396"/>
            <a:ext cx="6992792" cy="6992792"/>
          </a:xfrm>
          <a:custGeom>
            <a:avLst/>
            <a:gdLst/>
            <a:ahLst/>
            <a:cxnLst/>
            <a:rect l="l" t="t" r="r" b="b"/>
            <a:pathLst>
              <a:path w="6992792" h="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762000" y="2480984"/>
            <a:ext cx="17221199" cy="2766976"/>
          </a:xfrm>
          <a:prstGeom prst="rect">
            <a:avLst/>
          </a:prstGeom>
        </p:spPr>
        <p:txBody>
          <a:bodyPr wrap="square" lIns="0" tIns="0" rIns="0" bIns="0" rtlCol="0" anchor="t">
            <a:spAutoFit/>
          </a:bodyPr>
          <a:lstStyle/>
          <a:p>
            <a:pPr algn="ctr">
              <a:lnSpc>
                <a:spcPts val="11200"/>
              </a:lnSpc>
            </a:pPr>
            <a:r>
              <a:rPr lang="en-US" sz="8000" b="1" dirty="0">
                <a:solidFill>
                  <a:srgbClr val="3F3D3E"/>
                </a:solidFill>
                <a:latin typeface="Alexandria Bold"/>
                <a:ea typeface="Alexandria Bold"/>
                <a:cs typeface="Alexandria Bold"/>
                <a:sym typeface="Alexandria Bold"/>
              </a:rPr>
              <a:t>REMOTE CONTROLLED HOME AUTOMATION SYSTEM</a:t>
            </a:r>
          </a:p>
        </p:txBody>
      </p:sp>
      <p:sp>
        <p:nvSpPr>
          <p:cNvPr id="9" name="TextBox 9"/>
          <p:cNvSpPr txBox="1"/>
          <p:nvPr/>
        </p:nvSpPr>
        <p:spPr>
          <a:xfrm>
            <a:off x="4062982" y="5582772"/>
            <a:ext cx="10162036" cy="772317"/>
          </a:xfrm>
          <a:prstGeom prst="rect">
            <a:avLst/>
          </a:prstGeom>
        </p:spPr>
        <p:txBody>
          <a:bodyPr lIns="0" tIns="0" rIns="0" bIns="0" rtlCol="0" anchor="t">
            <a:spAutoFit/>
          </a:bodyPr>
          <a:lstStyle/>
          <a:p>
            <a:pPr algn="ctr">
              <a:lnSpc>
                <a:spcPts val="6256"/>
              </a:lnSpc>
              <a:spcBef>
                <a:spcPct val="0"/>
              </a:spcBef>
            </a:pPr>
            <a:r>
              <a:rPr lang="en-US" sz="4468">
                <a:solidFill>
                  <a:srgbClr val="545454"/>
                </a:solidFill>
                <a:latin typeface="Garet"/>
                <a:ea typeface="Garet"/>
                <a:cs typeface="Garet"/>
                <a:sym typeface="Garet"/>
              </a:rPr>
              <a:t>By Embeddworks</a:t>
            </a:r>
          </a:p>
        </p:txBody>
      </p:sp>
      <p:sp>
        <p:nvSpPr>
          <p:cNvPr id="10" name="TextBox 10"/>
          <p:cNvSpPr txBox="1"/>
          <p:nvPr/>
        </p:nvSpPr>
        <p:spPr>
          <a:xfrm>
            <a:off x="6991338" y="8215208"/>
            <a:ext cx="4305324" cy="522126"/>
          </a:xfrm>
          <a:prstGeom prst="rect">
            <a:avLst/>
          </a:prstGeom>
        </p:spPr>
        <p:txBody>
          <a:bodyPr lIns="0" tIns="0" rIns="0" bIns="0" rtlCol="0" anchor="t">
            <a:spAutoFit/>
          </a:bodyPr>
          <a:lstStyle/>
          <a:p>
            <a:pPr algn="ctr">
              <a:lnSpc>
                <a:spcPts val="4296"/>
              </a:lnSpc>
              <a:spcBef>
                <a:spcPct val="0"/>
              </a:spcBef>
            </a:pPr>
            <a:r>
              <a:rPr lang="en-US" sz="3068">
                <a:solidFill>
                  <a:srgbClr val="E9E9E9"/>
                </a:solidFill>
                <a:latin typeface="Garet"/>
                <a:ea typeface="Garet"/>
                <a:cs typeface="Garet"/>
                <a:sym typeface="Garet"/>
              </a:rPr>
              <a:t>reallygreatsite.com</a:t>
            </a:r>
          </a:p>
        </p:txBody>
      </p:sp>
      <p:sp>
        <p:nvSpPr>
          <p:cNvPr id="11" name="Freeform 11"/>
          <p:cNvSpPr/>
          <p:nvPr/>
        </p:nvSpPr>
        <p:spPr>
          <a:xfrm>
            <a:off x="86033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541415" y="895350"/>
            <a:ext cx="9205169" cy="2432050"/>
          </a:xfrm>
          <a:prstGeom prst="rect">
            <a:avLst/>
          </a:prstGeom>
        </p:spPr>
        <p:txBody>
          <a:bodyPr lIns="0" tIns="0" rIns="0" bIns="0" rtlCol="0" anchor="t">
            <a:spAutoFit/>
          </a:bodyPr>
          <a:lstStyle/>
          <a:p>
            <a:pPr algn="ctr">
              <a:lnSpc>
                <a:spcPts val="9799"/>
              </a:lnSpc>
            </a:pPr>
            <a:r>
              <a:rPr lang="en-US" sz="6999" b="1">
                <a:solidFill>
                  <a:srgbClr val="3F3D3E"/>
                </a:solidFill>
                <a:latin typeface="Alexandria Bold"/>
                <a:ea typeface="Alexandria Bold"/>
                <a:cs typeface="Alexandria Bold"/>
                <a:sym typeface="Alexandria Bold"/>
              </a:rPr>
              <a:t>RESULTS &amp; OBSERVATIONS</a:t>
            </a:r>
          </a:p>
        </p:txBody>
      </p:sp>
      <p:sp>
        <p:nvSpPr>
          <p:cNvPr id="4" name="Freeform 4"/>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6" name="TextBox 6"/>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12</a:t>
            </a:r>
          </a:p>
        </p:txBody>
      </p:sp>
      <p:sp>
        <p:nvSpPr>
          <p:cNvPr id="7" name="Freeform 7"/>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821514" y="4197699"/>
            <a:ext cx="15371484" cy="2435795"/>
          </a:xfrm>
          <a:prstGeom prst="rect">
            <a:avLst/>
          </a:prstGeom>
        </p:spPr>
        <p:txBody>
          <a:bodyPr lIns="0" tIns="0" rIns="0" bIns="0" rtlCol="0" anchor="t">
            <a:spAutoFit/>
          </a:bodyPr>
          <a:lstStyle/>
          <a:p>
            <a:pPr algn="just">
              <a:lnSpc>
                <a:spcPts val="3220"/>
              </a:lnSpc>
            </a:pPr>
            <a:r>
              <a:rPr lang="en-US" sz="2300" dirty="0">
                <a:solidFill>
                  <a:srgbClr val="000000"/>
                </a:solidFill>
                <a:latin typeface="Canva Sans"/>
                <a:ea typeface="Canva Sans"/>
                <a:cs typeface="Canva Sans"/>
                <a:sym typeface="Canva Sans"/>
              </a:rPr>
              <a:t>IR Receiver : Continuously receiving the IR waves coming from remote and making a connection between user and microcontroller to control the appliances from a far away distance.</a:t>
            </a:r>
          </a:p>
          <a:p>
            <a:pPr algn="just">
              <a:lnSpc>
                <a:spcPts val="3220"/>
              </a:lnSpc>
            </a:pPr>
            <a:r>
              <a:rPr lang="en-US" sz="2300" dirty="0">
                <a:solidFill>
                  <a:srgbClr val="000000"/>
                </a:solidFill>
                <a:latin typeface="Canva Sans"/>
                <a:ea typeface="Canva Sans"/>
                <a:cs typeface="Canva Sans"/>
                <a:sym typeface="Canva Sans"/>
              </a:rPr>
              <a:t>IR transmitter : Continuously transmitting the IR waves. </a:t>
            </a:r>
          </a:p>
          <a:p>
            <a:pPr algn="just">
              <a:lnSpc>
                <a:spcPts val="3220"/>
              </a:lnSpc>
            </a:pPr>
            <a:r>
              <a:rPr lang="en-US" sz="2300" dirty="0">
                <a:solidFill>
                  <a:srgbClr val="000000"/>
                </a:solidFill>
                <a:latin typeface="Canva Sans"/>
                <a:ea typeface="Canva Sans"/>
                <a:cs typeface="Canva Sans"/>
                <a:sym typeface="Canva Sans"/>
              </a:rPr>
              <a:t>Motor driver : Indulges here in speed control of fan(actuator).</a:t>
            </a:r>
          </a:p>
          <a:p>
            <a:pPr algn="just">
              <a:lnSpc>
                <a:spcPts val="3220"/>
              </a:lnSpc>
            </a:pPr>
            <a:r>
              <a:rPr lang="en-US" sz="2300" dirty="0">
                <a:solidFill>
                  <a:srgbClr val="000000"/>
                </a:solidFill>
                <a:latin typeface="Canva Sans"/>
                <a:ea typeface="Canva Sans"/>
                <a:cs typeface="Canva Sans"/>
                <a:sym typeface="Canva Sans"/>
              </a:rPr>
              <a:t>LCD Display: A 16x2 LCD display is here to display what is the current speed of fan etc.</a:t>
            </a:r>
          </a:p>
          <a:p>
            <a:pPr algn="just">
              <a:lnSpc>
                <a:spcPts val="3220"/>
              </a:lnSpc>
            </a:pPr>
            <a:r>
              <a:rPr lang="en-US" sz="2300" dirty="0">
                <a:solidFill>
                  <a:srgbClr val="000000"/>
                </a:solidFill>
                <a:latin typeface="Canva Sans"/>
                <a:ea typeface="Canva Sans"/>
                <a:cs typeface="Canva Sans"/>
                <a:sym typeface="Canva Sans"/>
              </a:rPr>
              <a:t>Bulb :  Glowing when given command.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6" name="TextBox 6"/>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13</a:t>
            </a:r>
          </a:p>
        </p:txBody>
      </p:sp>
      <p:sp>
        <p:nvSpPr>
          <p:cNvPr id="7" name="TextBox 7"/>
          <p:cNvSpPr txBox="1"/>
          <p:nvPr/>
        </p:nvSpPr>
        <p:spPr>
          <a:xfrm>
            <a:off x="4541415" y="895350"/>
            <a:ext cx="9205169" cy="1193800"/>
          </a:xfrm>
          <a:prstGeom prst="rect">
            <a:avLst/>
          </a:prstGeom>
        </p:spPr>
        <p:txBody>
          <a:bodyPr lIns="0" tIns="0" rIns="0" bIns="0" rtlCol="0" anchor="t">
            <a:spAutoFit/>
          </a:bodyPr>
          <a:lstStyle/>
          <a:p>
            <a:pPr algn="ctr">
              <a:lnSpc>
                <a:spcPts val="9799"/>
              </a:lnSpc>
            </a:pPr>
            <a:r>
              <a:rPr lang="en-US" sz="6999" b="1">
                <a:solidFill>
                  <a:srgbClr val="3F3D3E"/>
                </a:solidFill>
                <a:latin typeface="Alexandria Bold"/>
                <a:ea typeface="Alexandria Bold"/>
                <a:cs typeface="Alexandria Bold"/>
                <a:sym typeface="Alexandria Bold"/>
              </a:rPr>
              <a:t>APPLICATIONS</a:t>
            </a:r>
          </a:p>
        </p:txBody>
      </p:sp>
      <p:sp>
        <p:nvSpPr>
          <p:cNvPr id="8" name="TextBox 8"/>
          <p:cNvSpPr txBox="1"/>
          <p:nvPr/>
        </p:nvSpPr>
        <p:spPr>
          <a:xfrm>
            <a:off x="1139543" y="2276860"/>
            <a:ext cx="7260754" cy="6742743"/>
          </a:xfrm>
          <a:prstGeom prst="rect">
            <a:avLst/>
          </a:prstGeom>
        </p:spPr>
        <p:txBody>
          <a:bodyPr lIns="0" tIns="0" rIns="0" bIns="0" rtlCol="0" anchor="t">
            <a:spAutoFit/>
          </a:bodyPr>
          <a:lstStyle/>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Curtains and Blinds: Automated window treatments can be adjusted based on time of day or user preference, enhancing privacy and energy conservation.</a:t>
            </a:r>
          </a:p>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Appliance Management: Devices like washing machines, ovens, and refrigerators can be operated or scheduled remotely, streamlining daily chores.</a:t>
            </a:r>
          </a:p>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Lighting Control: Users can remotely switch lights on/off or adjust brightness and color using smartphones or voice commands, improving energy savings and ambiance.</a:t>
            </a:r>
          </a:p>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Security Systems: Remote access to surveillance cameras, motion detectors, and smart locks enables real-time monitoring and control of home security.</a:t>
            </a:r>
          </a:p>
        </p:txBody>
      </p:sp>
      <p:sp>
        <p:nvSpPr>
          <p:cNvPr id="9" name="Freeform 9"/>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pic>
        <p:nvPicPr>
          <p:cNvPr id="15" name="Picture 14">
            <a:extLst>
              <a:ext uri="{FF2B5EF4-FFF2-40B4-BE49-F238E27FC236}">
                <a16:creationId xmlns:a16="http://schemas.microsoft.com/office/drawing/2014/main" id="{5D65D989-B78D-7F80-99F1-3B95E5EA70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0" y="2276860"/>
            <a:ext cx="6841656" cy="6742739"/>
          </a:xfrm>
          <a:prstGeom prst="rect">
            <a:avLst/>
          </a:prstGeom>
          <a:ln>
            <a:noFill/>
          </a:ln>
          <a:effectLst>
            <a:softEdge rad="1125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419600" y="9823033"/>
            <a:ext cx="11672841" cy="0"/>
          </a:xfrm>
          <a:prstGeom prst="line">
            <a:avLst/>
          </a:prstGeom>
          <a:ln w="9525" cap="flat">
            <a:solidFill>
              <a:srgbClr val="545454"/>
            </a:solidFill>
            <a:prstDash val="solid"/>
            <a:headEnd type="none" w="sm" len="sm"/>
            <a:tailEnd type="none" w="sm" len="sm"/>
          </a:ln>
        </p:spPr>
        <p:txBody>
          <a:bodyPr/>
          <a:lstStyle/>
          <a:p>
            <a:endParaRPr lang="en-US" dirty="0"/>
          </a:p>
        </p:txBody>
      </p:sp>
      <p:sp>
        <p:nvSpPr>
          <p:cNvPr id="5" name="Freeform 5"/>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14</a:t>
            </a:r>
          </a:p>
        </p:txBody>
      </p:sp>
      <p:sp>
        <p:nvSpPr>
          <p:cNvPr id="8" name="TextBox 8"/>
          <p:cNvSpPr txBox="1"/>
          <p:nvPr/>
        </p:nvSpPr>
        <p:spPr>
          <a:xfrm>
            <a:off x="4541415" y="895350"/>
            <a:ext cx="9205169" cy="1193800"/>
          </a:xfrm>
          <a:prstGeom prst="rect">
            <a:avLst/>
          </a:prstGeom>
        </p:spPr>
        <p:txBody>
          <a:bodyPr lIns="0" tIns="0" rIns="0" bIns="0" rtlCol="0" anchor="t">
            <a:spAutoFit/>
          </a:bodyPr>
          <a:lstStyle/>
          <a:p>
            <a:pPr algn="ctr">
              <a:lnSpc>
                <a:spcPts val="9799"/>
              </a:lnSpc>
            </a:pPr>
            <a:r>
              <a:rPr lang="en-US" sz="6999" b="1">
                <a:solidFill>
                  <a:srgbClr val="3F3D3E"/>
                </a:solidFill>
                <a:latin typeface="Alexandria Bold"/>
                <a:ea typeface="Alexandria Bold"/>
                <a:cs typeface="Alexandria Bold"/>
                <a:sym typeface="Alexandria Bold"/>
              </a:rPr>
              <a:t>FUTURE SCOPE</a:t>
            </a:r>
          </a:p>
        </p:txBody>
      </p:sp>
      <p:sp>
        <p:nvSpPr>
          <p:cNvPr id="9" name="TextBox 9"/>
          <p:cNvSpPr txBox="1"/>
          <p:nvPr/>
        </p:nvSpPr>
        <p:spPr>
          <a:xfrm>
            <a:off x="1261358" y="2342657"/>
            <a:ext cx="7260754" cy="6742743"/>
          </a:xfrm>
          <a:prstGeom prst="rect">
            <a:avLst/>
          </a:prstGeom>
        </p:spPr>
        <p:txBody>
          <a:bodyPr lIns="0" tIns="0" rIns="0" bIns="0" rtlCol="0" anchor="t">
            <a:spAutoFit/>
          </a:bodyPr>
          <a:lstStyle/>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Smart Cities Integration: Home automation will extend beyond individual homes to connect with smart city infrastructure—like traffic systems, public utilities, and emergency services.</a:t>
            </a:r>
          </a:p>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Integration with AI and Machine Learning: Home automation systems will become more intelligent, learning user habits and preferences to automate tasks proactively—like adjusting lighting or temperature based on time, weather, or mood.</a:t>
            </a:r>
          </a:p>
          <a:p>
            <a:pPr marL="505206" lvl="1" indent="-252603" algn="just">
              <a:lnSpc>
                <a:spcPts val="3276"/>
              </a:lnSpc>
              <a:spcBef>
                <a:spcPct val="0"/>
              </a:spcBef>
              <a:buFont typeface="Arial"/>
              <a:buChar char="•"/>
            </a:pPr>
            <a:r>
              <a:rPr lang="en-US" sz="2340" dirty="0">
                <a:solidFill>
                  <a:srgbClr val="000000"/>
                </a:solidFill>
                <a:latin typeface="Canva Sans"/>
                <a:ea typeface="Canva Sans"/>
                <a:cs typeface="Canva Sans"/>
                <a:sym typeface="Canva Sans"/>
              </a:rPr>
              <a:t>Security and Surveillance Evolution: AI-powered surveillance will offer predictive threat detection, automated alerts, and integration with law enforcement systems for faster response.</a:t>
            </a:r>
          </a:p>
        </p:txBody>
      </p:sp>
      <p:pic>
        <p:nvPicPr>
          <p:cNvPr id="11" name="Picture 10">
            <a:extLst>
              <a:ext uri="{FF2B5EF4-FFF2-40B4-BE49-F238E27FC236}">
                <a16:creationId xmlns:a16="http://schemas.microsoft.com/office/drawing/2014/main" id="{3E35F054-8314-421C-875E-30C207055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5814" y="2089150"/>
            <a:ext cx="6826627" cy="6742744"/>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5" name="TextBox 5"/>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15</a:t>
            </a:r>
          </a:p>
        </p:txBody>
      </p:sp>
      <p:sp>
        <p:nvSpPr>
          <p:cNvPr id="6" name="TextBox 6"/>
          <p:cNvSpPr txBox="1"/>
          <p:nvPr/>
        </p:nvSpPr>
        <p:spPr>
          <a:xfrm>
            <a:off x="4541415" y="895350"/>
            <a:ext cx="9205169" cy="1193800"/>
          </a:xfrm>
          <a:prstGeom prst="rect">
            <a:avLst/>
          </a:prstGeom>
        </p:spPr>
        <p:txBody>
          <a:bodyPr lIns="0" tIns="0" rIns="0" bIns="0" rtlCol="0" anchor="t">
            <a:spAutoFit/>
          </a:bodyPr>
          <a:lstStyle/>
          <a:p>
            <a:pPr algn="ctr">
              <a:lnSpc>
                <a:spcPts val="9799"/>
              </a:lnSpc>
            </a:pPr>
            <a:r>
              <a:rPr lang="en-US" sz="6999" b="1">
                <a:solidFill>
                  <a:srgbClr val="3F3D3E"/>
                </a:solidFill>
                <a:latin typeface="Alexandria Bold"/>
                <a:ea typeface="Alexandria Bold"/>
                <a:cs typeface="Alexandria Bold"/>
                <a:sym typeface="Alexandria Bold"/>
              </a:rPr>
              <a:t>CONCLUSION</a:t>
            </a:r>
          </a:p>
        </p:txBody>
      </p:sp>
      <p:sp>
        <p:nvSpPr>
          <p:cNvPr id="7" name="TextBox 7"/>
          <p:cNvSpPr txBox="1"/>
          <p:nvPr/>
        </p:nvSpPr>
        <p:spPr>
          <a:xfrm>
            <a:off x="1475468" y="3336194"/>
            <a:ext cx="15783832" cy="5049972"/>
          </a:xfrm>
          <a:prstGeom prst="rect">
            <a:avLst/>
          </a:prstGeom>
        </p:spPr>
        <p:txBody>
          <a:bodyPr lIns="0" tIns="0" rIns="0" bIns="0" rtlCol="0" anchor="t">
            <a:spAutoFit/>
          </a:bodyPr>
          <a:lstStyle/>
          <a:p>
            <a:pPr algn="l">
              <a:lnSpc>
                <a:spcPts val="3276"/>
              </a:lnSpc>
              <a:spcBef>
                <a:spcPct val="0"/>
              </a:spcBef>
            </a:pPr>
            <a:r>
              <a:rPr lang="en-US" sz="2340" dirty="0">
                <a:solidFill>
                  <a:srgbClr val="000000"/>
                </a:solidFill>
                <a:latin typeface="Canva Sans"/>
                <a:ea typeface="Canva Sans"/>
                <a:cs typeface="Canva Sans"/>
                <a:sym typeface="Canva Sans"/>
              </a:rPr>
              <a:t>In conclusion, the development and implementation of a remote-controlled home automated system marks a significant step toward smarter, safer, and more energy-efficient living environments. This project demonstrates how integrating technologies like IoT, wireless communication, and microcontrollers can provide users with seamless control over household appliances and systems from anywhere. The system not only enhances convenience and comfort but also contributes to better resource management and security.</a:t>
            </a:r>
          </a:p>
          <a:p>
            <a:pPr algn="l">
              <a:lnSpc>
                <a:spcPts val="3276"/>
              </a:lnSpc>
              <a:spcBef>
                <a:spcPct val="0"/>
              </a:spcBef>
            </a:pPr>
            <a:endParaRPr lang="en-US" sz="2340" dirty="0">
              <a:solidFill>
                <a:srgbClr val="000000"/>
              </a:solidFill>
              <a:latin typeface="Canva Sans"/>
              <a:ea typeface="Canva Sans"/>
              <a:cs typeface="Canva Sans"/>
              <a:sym typeface="Canva Sans"/>
            </a:endParaRPr>
          </a:p>
          <a:p>
            <a:pPr algn="l">
              <a:lnSpc>
                <a:spcPts val="3276"/>
              </a:lnSpc>
              <a:spcBef>
                <a:spcPct val="0"/>
              </a:spcBef>
            </a:pPr>
            <a:r>
              <a:rPr lang="en-US" sz="2340" dirty="0">
                <a:solidFill>
                  <a:srgbClr val="000000"/>
                </a:solidFill>
                <a:latin typeface="Canva Sans"/>
                <a:ea typeface="Canva Sans"/>
                <a:cs typeface="Canva Sans"/>
                <a:sym typeface="Canva Sans"/>
              </a:rPr>
              <a:t>Key Points:</a:t>
            </a:r>
          </a:p>
          <a:p>
            <a:pPr marL="342900" indent="-342900" algn="l">
              <a:lnSpc>
                <a:spcPts val="3276"/>
              </a:lnSpc>
              <a:spcBef>
                <a:spcPct val="0"/>
              </a:spcBef>
              <a:buFont typeface="Arial" panose="020B0604020202020204" pitchFamily="34" charset="0"/>
              <a:buChar char="•"/>
            </a:pPr>
            <a:r>
              <a:rPr lang="en-US" sz="2340" dirty="0">
                <a:solidFill>
                  <a:srgbClr val="000000"/>
                </a:solidFill>
                <a:latin typeface="Canva Sans"/>
                <a:ea typeface="Canva Sans"/>
                <a:cs typeface="Canva Sans"/>
                <a:sym typeface="Canva Sans"/>
              </a:rPr>
              <a:t>Enhances security. </a:t>
            </a:r>
          </a:p>
          <a:p>
            <a:pPr marL="342900" indent="-342900" algn="l">
              <a:lnSpc>
                <a:spcPts val="3276"/>
              </a:lnSpc>
              <a:spcBef>
                <a:spcPct val="0"/>
              </a:spcBef>
              <a:buFont typeface="Arial" panose="020B0604020202020204" pitchFamily="34" charset="0"/>
              <a:buChar char="•"/>
            </a:pPr>
            <a:r>
              <a:rPr lang="en-US" sz="2340" dirty="0">
                <a:solidFill>
                  <a:srgbClr val="000000"/>
                </a:solidFill>
                <a:latin typeface="Canva Sans"/>
                <a:ea typeface="Canva Sans"/>
                <a:cs typeface="Canva Sans"/>
                <a:sym typeface="Canva Sans"/>
              </a:rPr>
              <a:t>Very useful for disabled persons.</a:t>
            </a:r>
          </a:p>
          <a:p>
            <a:pPr marL="342900" indent="-342900" algn="l">
              <a:lnSpc>
                <a:spcPts val="3276"/>
              </a:lnSpc>
              <a:spcBef>
                <a:spcPct val="0"/>
              </a:spcBef>
              <a:buFont typeface="Arial" panose="020B0604020202020204" pitchFamily="34" charset="0"/>
              <a:buChar char="•"/>
            </a:pPr>
            <a:r>
              <a:rPr lang="en-US" sz="2340" dirty="0">
                <a:solidFill>
                  <a:srgbClr val="000000"/>
                </a:solidFill>
                <a:latin typeface="Canva Sans"/>
                <a:ea typeface="Canva Sans"/>
                <a:cs typeface="Canva Sans"/>
                <a:sym typeface="Canva Sans"/>
              </a:rPr>
              <a:t>Can be controlled from anywhere with IOT integration which makes it more approachable. </a:t>
            </a:r>
          </a:p>
          <a:p>
            <a:pPr algn="l">
              <a:lnSpc>
                <a:spcPts val="3276"/>
              </a:lnSpc>
              <a:spcBef>
                <a:spcPct val="0"/>
              </a:spcBef>
            </a:pPr>
            <a:endParaRPr lang="en-US" sz="2340" dirty="0">
              <a:solidFill>
                <a:srgbClr val="000000"/>
              </a:solidFill>
              <a:latin typeface="Canva Sans"/>
              <a:ea typeface="Canva Sans"/>
              <a:cs typeface="Canva Sans"/>
              <a:sym typeface="Canva Sans"/>
            </a:endParaRPr>
          </a:p>
          <a:p>
            <a:pPr algn="l">
              <a:lnSpc>
                <a:spcPts val="3276"/>
              </a:lnSpc>
              <a:spcBef>
                <a:spcPct val="0"/>
              </a:spcBef>
            </a:pPr>
            <a:endParaRPr lang="en-US" sz="2340" dirty="0">
              <a:solidFill>
                <a:srgbClr val="000000"/>
              </a:solidFill>
              <a:latin typeface="Canva Sans"/>
              <a:ea typeface="Canva Sans"/>
              <a:cs typeface="Canva Sans"/>
              <a:sym typeface="Canva Sans"/>
            </a:endParaRPr>
          </a:p>
        </p:txBody>
      </p:sp>
      <p:sp>
        <p:nvSpPr>
          <p:cNvPr id="8" name="Freeform 8"/>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06351" y="2639758"/>
            <a:ext cx="15475298" cy="6612066"/>
          </a:xfrm>
          <a:prstGeom prst="rect">
            <a:avLst/>
          </a:prstGeom>
        </p:spPr>
        <p:txBody>
          <a:bodyPr lIns="0" tIns="0" rIns="0" bIns="0" rtlCol="0" anchor="t">
            <a:spAutoFit/>
          </a:bodyPr>
          <a:lstStyle/>
          <a:p>
            <a:pPr algn="just">
              <a:lnSpc>
                <a:spcPts val="3779"/>
              </a:lnSpc>
            </a:pPr>
            <a:r>
              <a:rPr lang="en-US" sz="2700" dirty="0">
                <a:solidFill>
                  <a:schemeClr val="tx1">
                    <a:lumMod val="95000"/>
                    <a:lumOff val="5000"/>
                  </a:schemeClr>
                </a:solidFill>
                <a:latin typeface="Garet"/>
                <a:ea typeface="Garet"/>
                <a:cs typeface="Garet"/>
                <a:sym typeface="Garet"/>
              </a:rPr>
              <a:t>Remote-controlled home automation systems represent a modern approach to managing household appliances and systems through digital interfaces. These systems enable users to monitor, control, and automate various home functions—such as lighting, heating, cooling, security, and entertainment—from a distance using smartphones, tablets, or voice assistants.</a:t>
            </a:r>
          </a:p>
          <a:p>
            <a:pPr algn="just">
              <a:lnSpc>
                <a:spcPts val="3779"/>
              </a:lnSpc>
            </a:pPr>
            <a:r>
              <a:rPr lang="en-US" sz="2700" dirty="0">
                <a:solidFill>
                  <a:schemeClr val="tx1">
                    <a:lumMod val="95000"/>
                    <a:lumOff val="5000"/>
                  </a:schemeClr>
                </a:solidFill>
                <a:latin typeface="Garet"/>
                <a:ea typeface="Garet"/>
                <a:cs typeface="Garet"/>
                <a:sym typeface="Garet"/>
              </a:rPr>
              <a:t>Key features include:</a:t>
            </a:r>
          </a:p>
          <a:p>
            <a:pPr algn="just">
              <a:lnSpc>
                <a:spcPts val="2349"/>
              </a:lnSpc>
            </a:pPr>
            <a:endParaRPr lang="en-US" sz="2700" dirty="0">
              <a:solidFill>
                <a:schemeClr val="tx1">
                  <a:lumMod val="95000"/>
                  <a:lumOff val="5000"/>
                </a:schemeClr>
              </a:solidFill>
              <a:latin typeface="Garet"/>
              <a:ea typeface="Garet"/>
              <a:cs typeface="Garet"/>
              <a:sym typeface="Garet"/>
            </a:endParaRPr>
          </a:p>
          <a:p>
            <a:pPr marL="582930" lvl="1" indent="-291465" algn="just">
              <a:lnSpc>
                <a:spcPts val="3779"/>
              </a:lnSpc>
              <a:buFont typeface="Arial"/>
              <a:buChar char="•"/>
            </a:pPr>
            <a:r>
              <a:rPr lang="en-US" sz="2700" dirty="0">
                <a:solidFill>
                  <a:schemeClr val="tx1">
                    <a:lumMod val="95000"/>
                    <a:lumOff val="5000"/>
                  </a:schemeClr>
                </a:solidFill>
                <a:latin typeface="Garet"/>
                <a:ea typeface="Garet"/>
                <a:cs typeface="Garet"/>
                <a:sym typeface="Garet"/>
              </a:rPr>
              <a:t>IR receiver – To detect the IR signals.</a:t>
            </a:r>
          </a:p>
          <a:p>
            <a:pPr marL="582930" lvl="1" indent="-291465" algn="just">
              <a:lnSpc>
                <a:spcPts val="3779"/>
              </a:lnSpc>
              <a:buFont typeface="Arial"/>
              <a:buChar char="•"/>
            </a:pPr>
            <a:r>
              <a:rPr lang="en-US" sz="2700" dirty="0">
                <a:solidFill>
                  <a:schemeClr val="tx1">
                    <a:lumMod val="95000"/>
                    <a:lumOff val="5000"/>
                  </a:schemeClr>
                </a:solidFill>
                <a:latin typeface="Garet"/>
                <a:ea typeface="Garet"/>
                <a:cs typeface="Garet"/>
                <a:sym typeface="Garet"/>
              </a:rPr>
              <a:t>IR remote – To give commands to microcontroller.</a:t>
            </a:r>
          </a:p>
          <a:p>
            <a:pPr marL="582930" lvl="1" indent="-291465" algn="just">
              <a:lnSpc>
                <a:spcPts val="3779"/>
              </a:lnSpc>
              <a:buFont typeface="Arial"/>
              <a:buChar char="•"/>
            </a:pPr>
            <a:r>
              <a:rPr lang="en-US" sz="2700" dirty="0">
                <a:solidFill>
                  <a:schemeClr val="tx1">
                    <a:lumMod val="95000"/>
                    <a:lumOff val="5000"/>
                  </a:schemeClr>
                </a:solidFill>
                <a:latin typeface="Garet"/>
                <a:ea typeface="Garet"/>
                <a:cs typeface="Garet"/>
                <a:sym typeface="Garet"/>
              </a:rPr>
              <a:t>Motor Driver – To apply PWM so that we can change the speed of fan.</a:t>
            </a:r>
          </a:p>
          <a:p>
            <a:pPr marL="291465" lvl="1" algn="just">
              <a:lnSpc>
                <a:spcPts val="3779"/>
              </a:lnSpc>
            </a:pPr>
            <a:endParaRPr lang="en-US" sz="2700" dirty="0">
              <a:solidFill>
                <a:schemeClr val="tx1">
                  <a:lumMod val="95000"/>
                  <a:lumOff val="5000"/>
                </a:schemeClr>
              </a:solidFill>
              <a:latin typeface="Garet"/>
              <a:ea typeface="Garet"/>
              <a:cs typeface="Garet"/>
              <a:sym typeface="Garet"/>
            </a:endParaRPr>
          </a:p>
          <a:p>
            <a:pPr algn="just">
              <a:lnSpc>
                <a:spcPts val="3779"/>
              </a:lnSpc>
              <a:spcBef>
                <a:spcPct val="0"/>
              </a:spcBef>
            </a:pPr>
            <a:r>
              <a:rPr lang="en-US" sz="2700" dirty="0">
                <a:solidFill>
                  <a:schemeClr val="tx1">
                    <a:lumMod val="95000"/>
                    <a:lumOff val="5000"/>
                  </a:schemeClr>
                </a:solidFill>
                <a:latin typeface="Garet"/>
                <a:ea typeface="Garet"/>
                <a:cs typeface="Garet"/>
                <a:sym typeface="Garet"/>
              </a:rPr>
              <a:t>Together, these components create a smart system that can be controlled by a remote, smartphones etc. </a:t>
            </a:r>
          </a:p>
          <a:p>
            <a:pPr algn="l">
              <a:lnSpc>
                <a:spcPts val="3779"/>
              </a:lnSpc>
              <a:spcBef>
                <a:spcPct val="0"/>
              </a:spcBef>
            </a:pPr>
            <a:endParaRPr lang="en-US" sz="2700" dirty="0">
              <a:solidFill>
                <a:srgbClr val="545454"/>
              </a:solidFill>
              <a:latin typeface="Garet"/>
              <a:ea typeface="Garet"/>
              <a:cs typeface="Garet"/>
              <a:sym typeface="Garet"/>
            </a:endParaRPr>
          </a:p>
        </p:txBody>
      </p:sp>
      <p:sp>
        <p:nvSpPr>
          <p:cNvPr id="4" name="Freeform 4"/>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6" name="Freeform 6"/>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541415" y="876300"/>
            <a:ext cx="9205169" cy="1295396"/>
          </a:xfrm>
          <a:prstGeom prst="rect">
            <a:avLst/>
          </a:prstGeom>
        </p:spPr>
        <p:txBody>
          <a:bodyPr lIns="0" tIns="0" rIns="0" bIns="0" rtlCol="0" anchor="t">
            <a:spAutoFit/>
          </a:bodyPr>
          <a:lstStyle/>
          <a:p>
            <a:pPr algn="ctr">
              <a:lnSpc>
                <a:spcPts val="10500"/>
              </a:lnSpc>
            </a:pPr>
            <a:r>
              <a:rPr lang="en-US" sz="7500" b="1">
                <a:solidFill>
                  <a:srgbClr val="3F3D3D"/>
                </a:solidFill>
                <a:latin typeface="Alexandria Bold"/>
                <a:ea typeface="Alexandria Bold"/>
                <a:cs typeface="Alexandria Bold"/>
                <a:sym typeface="Alexandria Bold"/>
              </a:rPr>
              <a:t>INTRODUCTION</a:t>
            </a:r>
          </a:p>
        </p:txBody>
      </p:sp>
      <p:sp>
        <p:nvSpPr>
          <p:cNvPr id="8" name="TextBox 8"/>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270708" y="876300"/>
            <a:ext cx="13746585" cy="1295396"/>
          </a:xfrm>
          <a:prstGeom prst="rect">
            <a:avLst/>
          </a:prstGeom>
        </p:spPr>
        <p:txBody>
          <a:bodyPr lIns="0" tIns="0" rIns="0" bIns="0" rtlCol="0" anchor="t">
            <a:spAutoFit/>
          </a:bodyPr>
          <a:lstStyle/>
          <a:p>
            <a:pPr algn="ctr">
              <a:lnSpc>
                <a:spcPts val="10500"/>
              </a:lnSpc>
            </a:pPr>
            <a:r>
              <a:rPr lang="en-US" sz="7500" b="1">
                <a:solidFill>
                  <a:srgbClr val="3F3D3E"/>
                </a:solidFill>
                <a:latin typeface="Alexandria Bold"/>
                <a:ea typeface="Alexandria Bold"/>
                <a:cs typeface="Alexandria Bold"/>
                <a:sym typeface="Alexandria Bold"/>
              </a:rPr>
              <a:t>PROBLEM STATEMENT</a:t>
            </a:r>
          </a:p>
        </p:txBody>
      </p:sp>
      <p:sp>
        <p:nvSpPr>
          <p:cNvPr id="4" name="Freeform 4"/>
          <p:cNvSpPr/>
          <p:nvPr/>
        </p:nvSpPr>
        <p:spPr>
          <a:xfrm rot="-574333">
            <a:off x="-598671" y="5184319"/>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6" name="TextBox 6"/>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02</a:t>
            </a:r>
          </a:p>
        </p:txBody>
      </p:sp>
      <p:sp>
        <p:nvSpPr>
          <p:cNvPr id="7" name="Freeform 7"/>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821514" y="2743111"/>
            <a:ext cx="14651318" cy="4855175"/>
          </a:xfrm>
          <a:prstGeom prst="rect">
            <a:avLst/>
          </a:prstGeom>
        </p:spPr>
        <p:txBody>
          <a:bodyPr lIns="0" tIns="0" rIns="0" bIns="0" rtlCol="0" anchor="t">
            <a:spAutoFit/>
          </a:bodyPr>
          <a:lstStyle/>
          <a:p>
            <a:pPr algn="just">
              <a:lnSpc>
                <a:spcPts val="3779"/>
              </a:lnSpc>
              <a:spcBef>
                <a:spcPct val="0"/>
              </a:spcBef>
            </a:pPr>
            <a:r>
              <a:rPr lang="en-US" sz="2700" dirty="0">
                <a:solidFill>
                  <a:srgbClr val="000000"/>
                </a:solidFill>
                <a:latin typeface="Garet"/>
                <a:ea typeface="Garet"/>
                <a:cs typeface="Garet"/>
                <a:sym typeface="Garet"/>
              </a:rPr>
              <a:t>In today’s fast-paced world, managing household appliances manually can be inefficient, time-consuming, and inconvenient—especially for working individuals, elderly residents, or those with mobility challenges. Traditional home systems lack the flexibility and intelligence to adapt to users’ needs remotely, leading to energy wastage, security vulnerabilities, and reduced comfort.</a:t>
            </a:r>
          </a:p>
          <a:p>
            <a:pPr algn="just">
              <a:lnSpc>
                <a:spcPts val="3779"/>
              </a:lnSpc>
              <a:spcBef>
                <a:spcPct val="0"/>
              </a:spcBef>
            </a:pPr>
            <a:r>
              <a:rPr lang="en-US" sz="2700" dirty="0">
                <a:solidFill>
                  <a:srgbClr val="000000"/>
                </a:solidFill>
                <a:latin typeface="Garet"/>
                <a:ea typeface="Garet"/>
                <a:cs typeface="Garet"/>
                <a:sym typeface="Garet"/>
              </a:rPr>
              <a:t>There is a need for a smart, remote-controlled home automation system that allows users to monitor and control household devices from anywhere using smartphones or other digital interfaces. Such a system should be reliable, secure, user-friendly, and capable of integrating various appliances to enhance convenience, energy efficiency, and safety.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5" name="Freeform 5"/>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487742" y="2963863"/>
            <a:ext cx="6723162" cy="3962396"/>
          </a:xfrm>
          <a:prstGeom prst="rect">
            <a:avLst/>
          </a:prstGeom>
        </p:spPr>
        <p:txBody>
          <a:bodyPr lIns="0" tIns="0" rIns="0" bIns="0" rtlCol="0" anchor="t">
            <a:spAutoFit/>
          </a:bodyPr>
          <a:lstStyle/>
          <a:p>
            <a:pPr algn="ctr">
              <a:lnSpc>
                <a:spcPts val="10500"/>
              </a:lnSpc>
            </a:pPr>
            <a:r>
              <a:rPr lang="en-US" sz="7500" b="1">
                <a:solidFill>
                  <a:srgbClr val="3F3D3E"/>
                </a:solidFill>
                <a:latin typeface="Alexandria Bold"/>
                <a:ea typeface="Alexandria Bold"/>
                <a:cs typeface="Alexandria Bold"/>
                <a:sym typeface="Alexandria Bold"/>
              </a:rPr>
              <a:t>OBJECTIVES OF THE PROJECT</a:t>
            </a:r>
          </a:p>
        </p:txBody>
      </p:sp>
      <p:sp>
        <p:nvSpPr>
          <p:cNvPr id="7" name="TextBox 7"/>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03</a:t>
            </a:r>
          </a:p>
        </p:txBody>
      </p:sp>
      <p:grpSp>
        <p:nvGrpSpPr>
          <p:cNvPr id="8" name="Group 8"/>
          <p:cNvGrpSpPr/>
          <p:nvPr/>
        </p:nvGrpSpPr>
        <p:grpSpPr>
          <a:xfrm>
            <a:off x="7892591" y="654005"/>
            <a:ext cx="3956296" cy="395629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DAC7"/>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8392042" y="1608846"/>
            <a:ext cx="2957395" cy="2100319"/>
          </a:xfrm>
          <a:prstGeom prst="rect">
            <a:avLst/>
          </a:prstGeom>
        </p:spPr>
        <p:txBody>
          <a:bodyPr lIns="0" tIns="0" rIns="0" bIns="0" rtlCol="0" anchor="t">
            <a:spAutoFit/>
          </a:bodyPr>
          <a:lstStyle/>
          <a:p>
            <a:pPr algn="ctr">
              <a:lnSpc>
                <a:spcPts val="3280"/>
              </a:lnSpc>
              <a:spcBef>
                <a:spcPct val="0"/>
              </a:spcBef>
            </a:pPr>
            <a:r>
              <a:rPr lang="en-US" sz="2343" dirty="0">
                <a:solidFill>
                  <a:srgbClr val="000000"/>
                </a:solidFill>
                <a:latin typeface="Garet"/>
                <a:ea typeface="Garet"/>
                <a:cs typeface="Garet"/>
                <a:sym typeface="Garet"/>
              </a:rPr>
              <a:t>Allow users to control appliances very conveniently and comfortably via remote.</a:t>
            </a:r>
          </a:p>
        </p:txBody>
      </p:sp>
      <p:grpSp>
        <p:nvGrpSpPr>
          <p:cNvPr id="12" name="Group 12"/>
          <p:cNvGrpSpPr/>
          <p:nvPr/>
        </p:nvGrpSpPr>
        <p:grpSpPr>
          <a:xfrm>
            <a:off x="12757507" y="5057976"/>
            <a:ext cx="3956296" cy="39562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D0DF"/>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2757507" y="654005"/>
            <a:ext cx="3956296" cy="39562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3D2B6"/>
            </a:soli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13256957" y="1897827"/>
            <a:ext cx="2957395" cy="2100319"/>
          </a:xfrm>
          <a:prstGeom prst="rect">
            <a:avLst/>
          </a:prstGeom>
        </p:spPr>
        <p:txBody>
          <a:bodyPr lIns="0" tIns="0" rIns="0" bIns="0" rtlCol="0" anchor="t">
            <a:spAutoFit/>
          </a:bodyPr>
          <a:lstStyle/>
          <a:p>
            <a:pPr algn="ctr">
              <a:lnSpc>
                <a:spcPts val="3280"/>
              </a:lnSpc>
              <a:spcBef>
                <a:spcPct val="0"/>
              </a:spcBef>
            </a:pPr>
            <a:r>
              <a:rPr lang="en-US" sz="2343" dirty="0">
                <a:solidFill>
                  <a:srgbClr val="000000"/>
                </a:solidFill>
                <a:latin typeface="Garet"/>
                <a:ea typeface="Garet"/>
                <a:cs typeface="Garet"/>
                <a:sym typeface="Garet"/>
              </a:rPr>
              <a:t>It is very energy efficient it can monitor or schedule appliances.</a:t>
            </a:r>
          </a:p>
        </p:txBody>
      </p:sp>
      <p:grpSp>
        <p:nvGrpSpPr>
          <p:cNvPr id="19" name="Group 19"/>
          <p:cNvGrpSpPr/>
          <p:nvPr/>
        </p:nvGrpSpPr>
        <p:grpSpPr>
          <a:xfrm>
            <a:off x="7892591" y="5057976"/>
            <a:ext cx="3956296" cy="395629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4D3E3"/>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8210437" y="5786667"/>
            <a:ext cx="3320605" cy="2946704"/>
          </a:xfrm>
          <a:prstGeom prst="rect">
            <a:avLst/>
          </a:prstGeom>
        </p:spPr>
        <p:txBody>
          <a:bodyPr lIns="0" tIns="0" rIns="0" bIns="0" rtlCol="0" anchor="t">
            <a:spAutoFit/>
          </a:bodyPr>
          <a:lstStyle/>
          <a:p>
            <a:pPr algn="ctr">
              <a:lnSpc>
                <a:spcPts val="3280"/>
              </a:lnSpc>
              <a:spcBef>
                <a:spcPct val="0"/>
              </a:spcBef>
            </a:pPr>
            <a:r>
              <a:rPr lang="en-US" sz="2343" dirty="0">
                <a:solidFill>
                  <a:srgbClr val="000000"/>
                </a:solidFill>
                <a:latin typeface="Garet"/>
                <a:ea typeface="Garet"/>
                <a:cs typeface="Garet"/>
                <a:sym typeface="Garet"/>
              </a:rPr>
              <a:t>It can be very useful for physically disabled persons. As they can’t move frequently, they can control it form a distance.</a:t>
            </a:r>
          </a:p>
        </p:txBody>
      </p:sp>
      <p:sp>
        <p:nvSpPr>
          <p:cNvPr id="23" name="TextBox 23"/>
          <p:cNvSpPr txBox="1"/>
          <p:nvPr/>
        </p:nvSpPr>
        <p:spPr>
          <a:xfrm>
            <a:off x="13075352" y="5994574"/>
            <a:ext cx="3320605" cy="2523511"/>
          </a:xfrm>
          <a:prstGeom prst="rect">
            <a:avLst/>
          </a:prstGeom>
        </p:spPr>
        <p:txBody>
          <a:bodyPr lIns="0" tIns="0" rIns="0" bIns="0" rtlCol="0" anchor="t">
            <a:spAutoFit/>
          </a:bodyPr>
          <a:lstStyle/>
          <a:p>
            <a:pPr algn="ctr">
              <a:lnSpc>
                <a:spcPts val="3280"/>
              </a:lnSpc>
            </a:pPr>
            <a:r>
              <a:rPr lang="en-US" sz="2343" dirty="0">
                <a:solidFill>
                  <a:srgbClr val="000000"/>
                </a:solidFill>
                <a:latin typeface="Garet"/>
                <a:ea typeface="Garet"/>
                <a:cs typeface="Garet"/>
                <a:sym typeface="Garet"/>
              </a:rPr>
              <a:t>This system can be very cost effective by saving the wastage of electricity results in cutting of electricity bills.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20324" y="3683000"/>
            <a:ext cx="5367206" cy="2600325"/>
          </a:xfrm>
          <a:prstGeom prst="rect">
            <a:avLst/>
          </a:prstGeom>
        </p:spPr>
        <p:txBody>
          <a:bodyPr lIns="0" tIns="0" rIns="0" bIns="0" rtlCol="0" anchor="t">
            <a:spAutoFit/>
          </a:bodyPr>
          <a:lstStyle/>
          <a:p>
            <a:pPr algn="ctr">
              <a:lnSpc>
                <a:spcPts val="10499"/>
              </a:lnSpc>
            </a:pPr>
            <a:r>
              <a:rPr lang="en-US" sz="7499" b="1">
                <a:solidFill>
                  <a:srgbClr val="3F3D3E"/>
                </a:solidFill>
                <a:latin typeface="Alexandria Bold"/>
                <a:ea typeface="Alexandria Bold"/>
                <a:cs typeface="Alexandria Bold"/>
                <a:sym typeface="Alexandria Bold"/>
              </a:rPr>
              <a:t>CIRCUIT DIAGRAM</a:t>
            </a:r>
          </a:p>
        </p:txBody>
      </p:sp>
      <p:sp>
        <p:nvSpPr>
          <p:cNvPr id="4" name="Freeform 4"/>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AutoShape 5"/>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6" name="TextBox 6"/>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05</a:t>
            </a:r>
          </a:p>
        </p:txBody>
      </p:sp>
      <p:sp>
        <p:nvSpPr>
          <p:cNvPr id="7" name="Freeform 7"/>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pic>
        <p:nvPicPr>
          <p:cNvPr id="10" name="Picture 9">
            <a:extLst>
              <a:ext uri="{FF2B5EF4-FFF2-40B4-BE49-F238E27FC236}">
                <a16:creationId xmlns:a16="http://schemas.microsoft.com/office/drawing/2014/main" id="{343589F4-446B-70A9-FBB9-AD792C8ACB48}"/>
              </a:ext>
            </a:extLst>
          </p:cNvPr>
          <p:cNvPicPr>
            <a:picLocks noChangeAspect="1"/>
          </p:cNvPicPr>
          <p:nvPr/>
        </p:nvPicPr>
        <p:blipFill>
          <a:blip r:embed="rId7"/>
          <a:stretch>
            <a:fillRect/>
          </a:stretch>
        </p:blipFill>
        <p:spPr>
          <a:xfrm>
            <a:off x="6019800" y="1028700"/>
            <a:ext cx="10335896" cy="74690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AutoShape 3"/>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4" name="Freeform 4"/>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2740372" y="885825"/>
            <a:ext cx="12807256" cy="2600325"/>
          </a:xfrm>
          <a:prstGeom prst="rect">
            <a:avLst/>
          </a:prstGeom>
        </p:spPr>
        <p:txBody>
          <a:bodyPr lIns="0" tIns="0" rIns="0" bIns="0" rtlCol="0" anchor="t">
            <a:spAutoFit/>
          </a:bodyPr>
          <a:lstStyle/>
          <a:p>
            <a:pPr algn="ctr">
              <a:lnSpc>
                <a:spcPts val="10499"/>
              </a:lnSpc>
            </a:pPr>
            <a:r>
              <a:rPr lang="en-US" sz="7499" b="1" dirty="0">
                <a:solidFill>
                  <a:srgbClr val="3F3D3E"/>
                </a:solidFill>
                <a:latin typeface="Alexandria Bold"/>
                <a:ea typeface="Alexandria Bold"/>
                <a:cs typeface="Alexandria Bold"/>
                <a:sym typeface="Alexandria Bold"/>
              </a:rPr>
              <a:t>HARDWARE </a:t>
            </a:r>
          </a:p>
          <a:p>
            <a:pPr algn="ctr">
              <a:lnSpc>
                <a:spcPts val="10499"/>
              </a:lnSpc>
            </a:pPr>
            <a:r>
              <a:rPr lang="en-US" sz="7499" b="1" dirty="0">
                <a:solidFill>
                  <a:srgbClr val="3F3D3E"/>
                </a:solidFill>
                <a:latin typeface="Alexandria Bold"/>
                <a:ea typeface="Alexandria Bold"/>
                <a:cs typeface="Alexandria Bold"/>
                <a:sym typeface="Alexandria Bold"/>
              </a:rPr>
              <a:t>COMPONENTS USED</a:t>
            </a:r>
          </a:p>
        </p:txBody>
      </p:sp>
      <p:sp>
        <p:nvSpPr>
          <p:cNvPr id="6" name="TextBox 6"/>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06</a:t>
            </a:r>
          </a:p>
        </p:txBody>
      </p:sp>
      <p:sp>
        <p:nvSpPr>
          <p:cNvPr id="7" name="Freeform 7"/>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842105" y="5699729"/>
            <a:ext cx="1796533" cy="1550870"/>
          </a:xfrm>
          <a:custGeom>
            <a:avLst/>
            <a:gdLst/>
            <a:ahLst/>
            <a:cxnLst/>
            <a:rect l="l" t="t" r="r" b="b"/>
            <a:pathLst>
              <a:path w="1796533" h="1550870">
                <a:moveTo>
                  <a:pt x="0" y="0"/>
                </a:moveTo>
                <a:lnTo>
                  <a:pt x="1796534" y="0"/>
                </a:lnTo>
                <a:lnTo>
                  <a:pt x="1796534" y="1550870"/>
                </a:lnTo>
                <a:lnTo>
                  <a:pt x="0" y="1550870"/>
                </a:lnTo>
                <a:lnTo>
                  <a:pt x="0" y="0"/>
                </a:lnTo>
                <a:close/>
              </a:path>
            </a:pathLst>
          </a:custGeom>
          <a:blipFill>
            <a:blip r:embed="rId8"/>
            <a:stretch>
              <a:fillRect t="-7920" b="-7920"/>
            </a:stretch>
          </a:blipFill>
        </p:spPr>
        <p:txBody>
          <a:bodyPr/>
          <a:lstStyle/>
          <a:p>
            <a:endParaRPr lang="en-US"/>
          </a:p>
        </p:txBody>
      </p:sp>
      <p:sp>
        <p:nvSpPr>
          <p:cNvPr id="11" name="Freeform 11"/>
          <p:cNvSpPr/>
          <p:nvPr/>
        </p:nvSpPr>
        <p:spPr>
          <a:xfrm>
            <a:off x="1821514" y="3802845"/>
            <a:ext cx="1794394" cy="1713832"/>
          </a:xfrm>
          <a:custGeom>
            <a:avLst/>
            <a:gdLst/>
            <a:ahLst/>
            <a:cxnLst/>
            <a:rect l="l" t="t" r="r" b="b"/>
            <a:pathLst>
              <a:path w="1794394" h="1713832">
                <a:moveTo>
                  <a:pt x="0" y="0"/>
                </a:moveTo>
                <a:lnTo>
                  <a:pt x="1794394" y="0"/>
                </a:lnTo>
                <a:lnTo>
                  <a:pt x="1794394" y="1713832"/>
                </a:lnTo>
                <a:lnTo>
                  <a:pt x="0" y="1713832"/>
                </a:lnTo>
                <a:lnTo>
                  <a:pt x="0" y="0"/>
                </a:lnTo>
                <a:close/>
              </a:path>
            </a:pathLst>
          </a:custGeom>
          <a:blipFill>
            <a:blip r:embed="rId9"/>
            <a:stretch>
              <a:fillRect l="-31263" t="-4087" r="-29746" b="-8228"/>
            </a:stretch>
          </a:blipFill>
        </p:spPr>
        <p:txBody>
          <a:bodyPr/>
          <a:lstStyle/>
          <a:p>
            <a:endParaRPr lang="en-US"/>
          </a:p>
        </p:txBody>
      </p:sp>
      <p:sp>
        <p:nvSpPr>
          <p:cNvPr id="17" name="TextBox 17"/>
          <p:cNvSpPr txBox="1"/>
          <p:nvPr/>
        </p:nvSpPr>
        <p:spPr>
          <a:xfrm>
            <a:off x="12436801" y="3876809"/>
            <a:ext cx="5363165" cy="818044"/>
          </a:xfrm>
          <a:prstGeom prst="rect">
            <a:avLst/>
          </a:prstGeom>
        </p:spPr>
        <p:txBody>
          <a:bodyPr lIns="0" tIns="0" rIns="0" bIns="0" rtlCol="0" anchor="t">
            <a:spAutoFit/>
          </a:bodyPr>
          <a:lstStyle/>
          <a:p>
            <a:pPr algn="l">
              <a:lnSpc>
                <a:spcPts val="3276"/>
              </a:lnSpc>
            </a:pPr>
            <a:r>
              <a:rPr lang="en-US" sz="2340" b="1" dirty="0">
                <a:solidFill>
                  <a:srgbClr val="000000"/>
                </a:solidFill>
                <a:latin typeface="Canva Sans Bold"/>
                <a:ea typeface="Canva Sans Bold"/>
                <a:cs typeface="Canva Sans Bold"/>
                <a:sym typeface="Canva Sans Bold"/>
              </a:rPr>
              <a:t>Motor: </a:t>
            </a:r>
            <a:r>
              <a:rPr lang="en-US" sz="2340" dirty="0">
                <a:solidFill>
                  <a:srgbClr val="000000"/>
                </a:solidFill>
                <a:latin typeface="Canva Sans"/>
                <a:ea typeface="Canva Sans"/>
                <a:cs typeface="Canva Sans"/>
                <a:sym typeface="Canva Sans"/>
              </a:rPr>
              <a:t>Actuator which is used as fan in this project.  </a:t>
            </a:r>
          </a:p>
        </p:txBody>
      </p:sp>
      <p:sp>
        <p:nvSpPr>
          <p:cNvPr id="18" name="TextBox 18"/>
          <p:cNvSpPr txBox="1"/>
          <p:nvPr/>
        </p:nvSpPr>
        <p:spPr>
          <a:xfrm>
            <a:off x="4154245" y="4091158"/>
            <a:ext cx="5363165" cy="1207389"/>
          </a:xfrm>
          <a:prstGeom prst="rect">
            <a:avLst/>
          </a:prstGeom>
        </p:spPr>
        <p:txBody>
          <a:bodyPr lIns="0" tIns="0" rIns="0" bIns="0" rtlCol="0" anchor="t">
            <a:spAutoFit/>
          </a:bodyPr>
          <a:lstStyle/>
          <a:p>
            <a:pPr algn="l">
              <a:lnSpc>
                <a:spcPts val="3276"/>
              </a:lnSpc>
            </a:pPr>
            <a:r>
              <a:rPr lang="en-US" sz="2340" b="1" dirty="0">
                <a:solidFill>
                  <a:srgbClr val="000000"/>
                </a:solidFill>
                <a:latin typeface="Canva Sans Bold"/>
                <a:ea typeface="Canva Sans Bold"/>
                <a:cs typeface="Canva Sans Bold"/>
                <a:sym typeface="Canva Sans Bold"/>
              </a:rPr>
              <a:t>STM32 MICROCONTROLLER:</a:t>
            </a:r>
            <a:r>
              <a:rPr lang="en-US" sz="2340" dirty="0">
                <a:solidFill>
                  <a:srgbClr val="000000"/>
                </a:solidFill>
                <a:latin typeface="Canva Sans"/>
                <a:ea typeface="Canva Sans"/>
                <a:cs typeface="Canva Sans"/>
                <a:sym typeface="Canva Sans"/>
              </a:rPr>
              <a:t> Connect different electronic components for signal transfer.</a:t>
            </a:r>
          </a:p>
        </p:txBody>
      </p:sp>
      <p:sp>
        <p:nvSpPr>
          <p:cNvPr id="19" name="TextBox 19"/>
          <p:cNvSpPr txBox="1"/>
          <p:nvPr/>
        </p:nvSpPr>
        <p:spPr>
          <a:xfrm>
            <a:off x="12416979" y="6240088"/>
            <a:ext cx="5363165" cy="394852"/>
          </a:xfrm>
          <a:prstGeom prst="rect">
            <a:avLst/>
          </a:prstGeom>
        </p:spPr>
        <p:txBody>
          <a:bodyPr lIns="0" tIns="0" rIns="0" bIns="0" rtlCol="0" anchor="t">
            <a:spAutoFit/>
          </a:bodyPr>
          <a:lstStyle/>
          <a:p>
            <a:pPr algn="l">
              <a:lnSpc>
                <a:spcPts val="3276"/>
              </a:lnSpc>
            </a:pPr>
            <a:r>
              <a:rPr lang="en-US" sz="2340" b="1" dirty="0">
                <a:solidFill>
                  <a:srgbClr val="000000"/>
                </a:solidFill>
                <a:latin typeface="Canva Sans Bold"/>
                <a:ea typeface="Canva Sans Bold"/>
                <a:cs typeface="Canva Sans Bold"/>
                <a:sym typeface="Canva Sans Bold"/>
              </a:rPr>
              <a:t>Bulb:  </a:t>
            </a:r>
            <a:r>
              <a:rPr lang="en-US" sz="2340" dirty="0">
                <a:solidFill>
                  <a:srgbClr val="000000"/>
                </a:solidFill>
                <a:latin typeface="Canva Sans" panose="020B0604020202020204" charset="0"/>
                <a:ea typeface="Canva Sans Bold"/>
                <a:cs typeface="Canva Sans Bold"/>
                <a:sym typeface="Canva Sans Bold"/>
              </a:rPr>
              <a:t>To show </a:t>
            </a:r>
            <a:r>
              <a:rPr lang="en-US" sz="2340" dirty="0">
                <a:solidFill>
                  <a:srgbClr val="000000"/>
                </a:solidFill>
                <a:latin typeface="Canva Sans"/>
                <a:ea typeface="Canva Sans Bold"/>
                <a:cs typeface="Canva Sans Bold"/>
                <a:sym typeface="Canva Sans"/>
              </a:rPr>
              <a:t>g</a:t>
            </a:r>
            <a:r>
              <a:rPr lang="en-US" sz="2340" dirty="0">
                <a:solidFill>
                  <a:srgbClr val="000000"/>
                </a:solidFill>
                <a:latin typeface="Canva Sans"/>
                <a:ea typeface="Canva Sans"/>
                <a:cs typeface="Canva Sans"/>
                <a:sym typeface="Canva Sans"/>
              </a:rPr>
              <a:t>lowing light. </a:t>
            </a:r>
          </a:p>
        </p:txBody>
      </p:sp>
      <p:pic>
        <p:nvPicPr>
          <p:cNvPr id="21" name="Picture 20">
            <a:extLst>
              <a:ext uri="{FF2B5EF4-FFF2-40B4-BE49-F238E27FC236}">
                <a16:creationId xmlns:a16="http://schemas.microsoft.com/office/drawing/2014/main" id="{232E82B7-FA5F-2316-FC2A-EE7377E3EC9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77835" y="5748881"/>
            <a:ext cx="1794394" cy="1452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22">
            <a:extLst>
              <a:ext uri="{FF2B5EF4-FFF2-40B4-BE49-F238E27FC236}">
                <a16:creationId xmlns:a16="http://schemas.microsoft.com/office/drawing/2014/main" id="{C8F279FD-809E-FE59-0194-5D99D5BD30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2466" y="3731150"/>
            <a:ext cx="1775344" cy="1713827"/>
          </a:xfrm>
          <a:prstGeom prst="rect">
            <a:avLst/>
          </a:prstGeom>
        </p:spPr>
      </p:pic>
      <p:sp>
        <p:nvSpPr>
          <p:cNvPr id="10" name="TextBox 9">
            <a:extLst>
              <a:ext uri="{FF2B5EF4-FFF2-40B4-BE49-F238E27FC236}">
                <a16:creationId xmlns:a16="http://schemas.microsoft.com/office/drawing/2014/main" id="{DDBF686D-2ED6-CD1C-7FD7-5FE49499A5DA}"/>
              </a:ext>
            </a:extLst>
          </p:cNvPr>
          <p:cNvSpPr txBox="1"/>
          <p:nvPr/>
        </p:nvSpPr>
        <p:spPr>
          <a:xfrm>
            <a:off x="3926052" y="6022733"/>
            <a:ext cx="5363165" cy="452432"/>
          </a:xfrm>
          <a:prstGeom prst="rect">
            <a:avLst/>
          </a:prstGeom>
          <a:noFill/>
        </p:spPr>
        <p:txBody>
          <a:bodyPr wrap="square" rtlCol="0">
            <a:spAutoFit/>
          </a:bodyPr>
          <a:lstStyle/>
          <a:p>
            <a:r>
              <a:rPr lang="en-US" sz="2340" b="1" dirty="0">
                <a:latin typeface="Canva Sans" panose="020B0604020202020204" charset="0"/>
              </a:rPr>
              <a:t>FAN: </a:t>
            </a:r>
            <a:r>
              <a:rPr lang="en-US" sz="2340" dirty="0">
                <a:latin typeface="Canva Sans" panose="020B0604020202020204" charset="0"/>
              </a:rPr>
              <a:t>To show the output of the fan.</a:t>
            </a:r>
          </a:p>
        </p:txBody>
      </p:sp>
      <p:sp>
        <p:nvSpPr>
          <p:cNvPr id="22" name="AutoShape 2">
            <a:extLst>
              <a:ext uri="{FF2B5EF4-FFF2-40B4-BE49-F238E27FC236}">
                <a16:creationId xmlns:a16="http://schemas.microsoft.com/office/drawing/2014/main" id="{A288366A-904A-ADF8-2469-E172DF52A3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4">
            <a:extLst>
              <a:ext uri="{FF2B5EF4-FFF2-40B4-BE49-F238E27FC236}">
                <a16:creationId xmlns:a16="http://schemas.microsoft.com/office/drawing/2014/main" id="{1C3716F4-2C24-9489-2403-D116E09955FB}"/>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Picture 26">
            <a:extLst>
              <a:ext uri="{FF2B5EF4-FFF2-40B4-BE49-F238E27FC236}">
                <a16:creationId xmlns:a16="http://schemas.microsoft.com/office/drawing/2014/main" id="{57F6D5D5-6FF3-A65D-48AF-F27625280887}"/>
              </a:ext>
            </a:extLst>
          </p:cNvPr>
          <p:cNvPicPr>
            <a:picLocks noChangeAspect="1"/>
          </p:cNvPicPr>
          <p:nvPr/>
        </p:nvPicPr>
        <p:blipFill>
          <a:blip r:embed="rId12"/>
          <a:stretch>
            <a:fillRect/>
          </a:stretch>
        </p:blipFill>
        <p:spPr>
          <a:xfrm>
            <a:off x="5745656" y="7508731"/>
            <a:ext cx="1723956" cy="1717032"/>
          </a:xfrm>
          <a:prstGeom prst="rect">
            <a:avLst/>
          </a:prstGeom>
        </p:spPr>
      </p:pic>
      <p:sp>
        <p:nvSpPr>
          <p:cNvPr id="29" name="TextBox 28">
            <a:extLst>
              <a:ext uri="{FF2B5EF4-FFF2-40B4-BE49-F238E27FC236}">
                <a16:creationId xmlns:a16="http://schemas.microsoft.com/office/drawing/2014/main" id="{A03EA9E7-106C-AA4C-1DBF-1B6F137C5DF0}"/>
              </a:ext>
            </a:extLst>
          </p:cNvPr>
          <p:cNvSpPr txBox="1"/>
          <p:nvPr/>
        </p:nvSpPr>
        <p:spPr>
          <a:xfrm>
            <a:off x="7612701" y="7768279"/>
            <a:ext cx="5791200" cy="1177245"/>
          </a:xfrm>
          <a:prstGeom prst="rect">
            <a:avLst/>
          </a:prstGeom>
          <a:noFill/>
        </p:spPr>
        <p:txBody>
          <a:bodyPr wrap="square" rtlCol="0">
            <a:spAutoFit/>
          </a:bodyPr>
          <a:lstStyle/>
          <a:p>
            <a:r>
              <a:rPr lang="en-US" sz="2350" b="1" dirty="0">
                <a:solidFill>
                  <a:srgbClr val="000000"/>
                </a:solidFill>
                <a:latin typeface="Canva Sans"/>
                <a:ea typeface="Canva Sans"/>
                <a:cs typeface="Canva Sans"/>
                <a:sym typeface="Canva Sans"/>
              </a:rPr>
              <a:t>A 16x2 LCD display: </a:t>
            </a:r>
            <a:r>
              <a:rPr lang="en-US" sz="2350" dirty="0">
                <a:solidFill>
                  <a:srgbClr val="000000"/>
                </a:solidFill>
                <a:latin typeface="Canva Sans"/>
                <a:ea typeface="Canva Sans"/>
                <a:cs typeface="Canva Sans"/>
                <a:sym typeface="Canva Sans"/>
              </a:rPr>
              <a:t>This</a:t>
            </a:r>
            <a:r>
              <a:rPr lang="en-US" sz="2350" b="1" dirty="0">
                <a:solidFill>
                  <a:srgbClr val="000000"/>
                </a:solidFill>
                <a:latin typeface="Canva Sans"/>
                <a:ea typeface="Canva Sans"/>
                <a:cs typeface="Canva Sans"/>
                <a:sym typeface="Canva Sans"/>
              </a:rPr>
              <a:t> </a:t>
            </a:r>
            <a:r>
              <a:rPr lang="en-US" sz="2350" dirty="0">
                <a:solidFill>
                  <a:srgbClr val="000000"/>
                </a:solidFill>
                <a:latin typeface="Canva Sans"/>
                <a:ea typeface="Canva Sans"/>
                <a:cs typeface="Canva Sans"/>
                <a:sym typeface="Canva Sans"/>
              </a:rPr>
              <a:t>is here to display what is the current speed of fan etc.</a:t>
            </a:r>
            <a:endParaRPr lang="en-US" sz="2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5" name="Freeform 5"/>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grpSp>
        <p:nvGrpSpPr>
          <p:cNvPr id="6" name="Group 6"/>
          <p:cNvGrpSpPr/>
          <p:nvPr/>
        </p:nvGrpSpPr>
        <p:grpSpPr>
          <a:xfrm>
            <a:off x="3102354" y="3284290"/>
            <a:ext cx="5634256" cy="2268173"/>
            <a:chOff x="0" y="0"/>
            <a:chExt cx="1483919" cy="597379"/>
          </a:xfrm>
        </p:grpSpPr>
        <p:sp>
          <p:nvSpPr>
            <p:cNvPr id="7" name="Freeform 7"/>
            <p:cNvSpPr/>
            <p:nvPr/>
          </p:nvSpPr>
          <p:spPr>
            <a:xfrm>
              <a:off x="0" y="0"/>
              <a:ext cx="1483919" cy="597379"/>
            </a:xfrm>
            <a:custGeom>
              <a:avLst/>
              <a:gdLst/>
              <a:ahLst/>
              <a:cxnLst/>
              <a:rect l="l" t="t" r="r" b="b"/>
              <a:pathLst>
                <a:path w="1483919" h="597379">
                  <a:moveTo>
                    <a:pt x="70078" y="0"/>
                  </a:moveTo>
                  <a:lnTo>
                    <a:pt x="1413841" y="0"/>
                  </a:lnTo>
                  <a:cubicBezTo>
                    <a:pt x="1452544" y="0"/>
                    <a:pt x="1483919" y="31375"/>
                    <a:pt x="1483919" y="70078"/>
                  </a:cubicBezTo>
                  <a:lnTo>
                    <a:pt x="1483919" y="527301"/>
                  </a:lnTo>
                  <a:cubicBezTo>
                    <a:pt x="1483919" y="566004"/>
                    <a:pt x="1452544" y="597379"/>
                    <a:pt x="1413841" y="597379"/>
                  </a:cubicBezTo>
                  <a:lnTo>
                    <a:pt x="70078" y="597379"/>
                  </a:lnTo>
                  <a:cubicBezTo>
                    <a:pt x="31375" y="597379"/>
                    <a:pt x="0" y="566004"/>
                    <a:pt x="0" y="527301"/>
                  </a:cubicBezTo>
                  <a:lnTo>
                    <a:pt x="0" y="70078"/>
                  </a:lnTo>
                  <a:cubicBezTo>
                    <a:pt x="0" y="31375"/>
                    <a:pt x="31375" y="0"/>
                    <a:pt x="70078" y="0"/>
                  </a:cubicBezTo>
                  <a:close/>
                </a:path>
              </a:pathLst>
            </a:custGeom>
            <a:solidFill>
              <a:srgbClr val="CADAC7"/>
            </a:solidFill>
          </p:spPr>
          <p:txBody>
            <a:bodyPr/>
            <a:lstStyle/>
            <a:p>
              <a:endParaRPr lang="en-US"/>
            </a:p>
          </p:txBody>
        </p:sp>
        <p:sp>
          <p:nvSpPr>
            <p:cNvPr id="8" name="TextBox 8"/>
            <p:cNvSpPr txBox="1"/>
            <p:nvPr/>
          </p:nvSpPr>
          <p:spPr>
            <a:xfrm>
              <a:off x="0" y="-38100"/>
              <a:ext cx="1483919" cy="635479"/>
            </a:xfrm>
            <a:prstGeom prst="rect">
              <a:avLst/>
            </a:prstGeom>
          </p:spPr>
          <p:txBody>
            <a:bodyPr lIns="50800" tIns="50800" rIns="50800" bIns="50800" rtlCol="0" anchor="ctr"/>
            <a:lstStyle/>
            <a:p>
              <a:pPr algn="ctr">
                <a:lnSpc>
                  <a:spcPts val="3276"/>
                </a:lnSpc>
              </a:pPr>
              <a:endParaRPr/>
            </a:p>
          </p:txBody>
        </p:sp>
      </p:grpSp>
      <p:grpSp>
        <p:nvGrpSpPr>
          <p:cNvPr id="9" name="Group 9"/>
          <p:cNvGrpSpPr/>
          <p:nvPr/>
        </p:nvGrpSpPr>
        <p:grpSpPr>
          <a:xfrm>
            <a:off x="8575216" y="6073892"/>
            <a:ext cx="5634256" cy="2268173"/>
            <a:chOff x="0" y="0"/>
            <a:chExt cx="1483919" cy="597379"/>
          </a:xfrm>
        </p:grpSpPr>
        <p:sp>
          <p:nvSpPr>
            <p:cNvPr id="10" name="Freeform 10"/>
            <p:cNvSpPr/>
            <p:nvPr/>
          </p:nvSpPr>
          <p:spPr>
            <a:xfrm>
              <a:off x="0" y="0"/>
              <a:ext cx="1483919" cy="597379"/>
            </a:xfrm>
            <a:custGeom>
              <a:avLst/>
              <a:gdLst/>
              <a:ahLst/>
              <a:cxnLst/>
              <a:rect l="l" t="t" r="r" b="b"/>
              <a:pathLst>
                <a:path w="1483919" h="597379">
                  <a:moveTo>
                    <a:pt x="70078" y="0"/>
                  </a:moveTo>
                  <a:lnTo>
                    <a:pt x="1413841" y="0"/>
                  </a:lnTo>
                  <a:cubicBezTo>
                    <a:pt x="1452544" y="0"/>
                    <a:pt x="1483919" y="31375"/>
                    <a:pt x="1483919" y="70078"/>
                  </a:cubicBezTo>
                  <a:lnTo>
                    <a:pt x="1483919" y="527301"/>
                  </a:lnTo>
                  <a:cubicBezTo>
                    <a:pt x="1483919" y="566004"/>
                    <a:pt x="1452544" y="597379"/>
                    <a:pt x="1413841" y="597379"/>
                  </a:cubicBezTo>
                  <a:lnTo>
                    <a:pt x="70078" y="597379"/>
                  </a:lnTo>
                  <a:cubicBezTo>
                    <a:pt x="31375" y="597379"/>
                    <a:pt x="0" y="566004"/>
                    <a:pt x="0" y="527301"/>
                  </a:cubicBezTo>
                  <a:lnTo>
                    <a:pt x="0" y="70078"/>
                  </a:lnTo>
                  <a:cubicBezTo>
                    <a:pt x="0" y="31375"/>
                    <a:pt x="31375" y="0"/>
                    <a:pt x="70078" y="0"/>
                  </a:cubicBezTo>
                  <a:close/>
                </a:path>
              </a:pathLst>
            </a:custGeom>
            <a:solidFill>
              <a:srgbClr val="C4D3E3"/>
            </a:solidFill>
          </p:spPr>
          <p:txBody>
            <a:bodyPr/>
            <a:lstStyle/>
            <a:p>
              <a:endParaRPr lang="en-US"/>
            </a:p>
          </p:txBody>
        </p:sp>
        <p:sp>
          <p:nvSpPr>
            <p:cNvPr id="11" name="TextBox 11"/>
            <p:cNvSpPr txBox="1"/>
            <p:nvPr/>
          </p:nvSpPr>
          <p:spPr>
            <a:xfrm>
              <a:off x="0" y="-38100"/>
              <a:ext cx="1483919" cy="635479"/>
            </a:xfrm>
            <a:prstGeom prst="rect">
              <a:avLst/>
            </a:prstGeom>
          </p:spPr>
          <p:txBody>
            <a:bodyPr lIns="50800" tIns="50800" rIns="50800" bIns="50800" rtlCol="0" anchor="ctr"/>
            <a:lstStyle/>
            <a:p>
              <a:pPr algn="ctr">
                <a:lnSpc>
                  <a:spcPts val="3276"/>
                </a:lnSpc>
              </a:pPr>
              <a:endParaRPr/>
            </a:p>
          </p:txBody>
        </p:sp>
      </p:grpSp>
      <p:grpSp>
        <p:nvGrpSpPr>
          <p:cNvPr id="12" name="Group 12"/>
          <p:cNvGrpSpPr/>
          <p:nvPr/>
        </p:nvGrpSpPr>
        <p:grpSpPr>
          <a:xfrm>
            <a:off x="11625044" y="3284290"/>
            <a:ext cx="5634256" cy="2268173"/>
            <a:chOff x="0" y="0"/>
            <a:chExt cx="1483919" cy="597379"/>
          </a:xfrm>
        </p:grpSpPr>
        <p:sp>
          <p:nvSpPr>
            <p:cNvPr id="13" name="Freeform 13"/>
            <p:cNvSpPr/>
            <p:nvPr/>
          </p:nvSpPr>
          <p:spPr>
            <a:xfrm>
              <a:off x="0" y="0"/>
              <a:ext cx="1483919" cy="597379"/>
            </a:xfrm>
            <a:custGeom>
              <a:avLst/>
              <a:gdLst/>
              <a:ahLst/>
              <a:cxnLst/>
              <a:rect l="l" t="t" r="r" b="b"/>
              <a:pathLst>
                <a:path w="1483919" h="597379">
                  <a:moveTo>
                    <a:pt x="70078" y="0"/>
                  </a:moveTo>
                  <a:lnTo>
                    <a:pt x="1413841" y="0"/>
                  </a:lnTo>
                  <a:cubicBezTo>
                    <a:pt x="1452544" y="0"/>
                    <a:pt x="1483919" y="31375"/>
                    <a:pt x="1483919" y="70078"/>
                  </a:cubicBezTo>
                  <a:lnTo>
                    <a:pt x="1483919" y="527301"/>
                  </a:lnTo>
                  <a:cubicBezTo>
                    <a:pt x="1483919" y="566004"/>
                    <a:pt x="1452544" y="597379"/>
                    <a:pt x="1413841" y="597379"/>
                  </a:cubicBezTo>
                  <a:lnTo>
                    <a:pt x="70078" y="597379"/>
                  </a:lnTo>
                  <a:cubicBezTo>
                    <a:pt x="31375" y="597379"/>
                    <a:pt x="0" y="566004"/>
                    <a:pt x="0" y="527301"/>
                  </a:cubicBezTo>
                  <a:lnTo>
                    <a:pt x="0" y="70078"/>
                  </a:lnTo>
                  <a:cubicBezTo>
                    <a:pt x="0" y="31375"/>
                    <a:pt x="31375" y="0"/>
                    <a:pt x="70078" y="0"/>
                  </a:cubicBezTo>
                  <a:close/>
                </a:path>
              </a:pathLst>
            </a:custGeom>
            <a:solidFill>
              <a:srgbClr val="D3D2B6"/>
            </a:solidFill>
          </p:spPr>
          <p:txBody>
            <a:bodyPr/>
            <a:lstStyle/>
            <a:p>
              <a:endParaRPr lang="en-US"/>
            </a:p>
          </p:txBody>
        </p:sp>
        <p:sp>
          <p:nvSpPr>
            <p:cNvPr id="14" name="TextBox 14"/>
            <p:cNvSpPr txBox="1"/>
            <p:nvPr/>
          </p:nvSpPr>
          <p:spPr>
            <a:xfrm>
              <a:off x="0" y="-38100"/>
              <a:ext cx="1483919" cy="635479"/>
            </a:xfrm>
            <a:prstGeom prst="rect">
              <a:avLst/>
            </a:prstGeom>
          </p:spPr>
          <p:txBody>
            <a:bodyPr lIns="50800" tIns="50800" rIns="50800" bIns="50800" rtlCol="0" anchor="ctr"/>
            <a:lstStyle/>
            <a:p>
              <a:pPr algn="ctr">
                <a:lnSpc>
                  <a:spcPts val="3276"/>
                </a:lnSpc>
              </a:pPr>
              <a:endParaRPr/>
            </a:p>
          </p:txBody>
        </p:sp>
      </p:grpSp>
      <p:sp>
        <p:nvSpPr>
          <p:cNvPr id="22" name="TextBox 22"/>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07</a:t>
            </a:r>
          </a:p>
        </p:txBody>
      </p:sp>
      <p:sp>
        <p:nvSpPr>
          <p:cNvPr id="23" name="TextBox 23"/>
          <p:cNvSpPr txBox="1"/>
          <p:nvPr/>
        </p:nvSpPr>
        <p:spPr>
          <a:xfrm>
            <a:off x="2740372" y="885825"/>
            <a:ext cx="12807256" cy="1276350"/>
          </a:xfrm>
          <a:prstGeom prst="rect">
            <a:avLst/>
          </a:prstGeom>
        </p:spPr>
        <p:txBody>
          <a:bodyPr lIns="0" tIns="0" rIns="0" bIns="0" rtlCol="0" anchor="t">
            <a:spAutoFit/>
          </a:bodyPr>
          <a:lstStyle/>
          <a:p>
            <a:pPr algn="ctr">
              <a:lnSpc>
                <a:spcPts val="10499"/>
              </a:lnSpc>
            </a:pPr>
            <a:r>
              <a:rPr lang="en-US" sz="7499" b="1">
                <a:solidFill>
                  <a:srgbClr val="3F3D3E"/>
                </a:solidFill>
                <a:latin typeface="Alexandria Bold"/>
                <a:ea typeface="Alexandria Bold"/>
                <a:cs typeface="Alexandria Bold"/>
                <a:sym typeface="Alexandria Bold"/>
              </a:rPr>
              <a:t>SENSORS USED</a:t>
            </a:r>
          </a:p>
        </p:txBody>
      </p:sp>
      <p:sp>
        <p:nvSpPr>
          <p:cNvPr id="24" name="TextBox 24"/>
          <p:cNvSpPr txBox="1"/>
          <p:nvPr/>
        </p:nvSpPr>
        <p:spPr>
          <a:xfrm>
            <a:off x="3321506" y="3386057"/>
            <a:ext cx="5017119" cy="2510816"/>
          </a:xfrm>
          <a:prstGeom prst="rect">
            <a:avLst/>
          </a:prstGeom>
        </p:spPr>
        <p:txBody>
          <a:bodyPr lIns="0" tIns="0" rIns="0" bIns="0" rtlCol="0" anchor="t">
            <a:spAutoFit/>
          </a:bodyPr>
          <a:lstStyle/>
          <a:p>
            <a:pPr algn="ctr">
              <a:lnSpc>
                <a:spcPts val="3276"/>
              </a:lnSpc>
            </a:pPr>
            <a:r>
              <a:rPr lang="en-US" sz="2340" dirty="0">
                <a:solidFill>
                  <a:srgbClr val="000000"/>
                </a:solidFill>
                <a:latin typeface="Canva Sans"/>
                <a:ea typeface="Canva Sans"/>
                <a:cs typeface="Canva Sans"/>
                <a:sym typeface="Canva Sans"/>
              </a:rPr>
              <a:t> </a:t>
            </a:r>
            <a:r>
              <a:rPr lang="en-US" sz="2340" b="1" dirty="0">
                <a:solidFill>
                  <a:srgbClr val="000000"/>
                </a:solidFill>
                <a:latin typeface="Canva Sans Bold"/>
                <a:ea typeface="Canva Sans Bold"/>
                <a:cs typeface="Canva Sans Bold"/>
                <a:sym typeface="Canva Sans Bold"/>
              </a:rPr>
              <a:t>IR RECIEVER :</a:t>
            </a:r>
          </a:p>
          <a:p>
            <a:pPr algn="ctr">
              <a:lnSpc>
                <a:spcPts val="3276"/>
              </a:lnSpc>
            </a:pPr>
            <a:r>
              <a:rPr lang="en-US" sz="2340" b="1" dirty="0">
                <a:solidFill>
                  <a:srgbClr val="000000"/>
                </a:solidFill>
                <a:latin typeface="Canva Sans Bold"/>
                <a:ea typeface="Canva Sans Bold"/>
                <a:cs typeface="Canva Sans Bold"/>
                <a:sym typeface="Canva Sans Bold"/>
              </a:rPr>
              <a:t>Receives the IR waves coming from the remote or any other devices and send it to microcontroller.</a:t>
            </a:r>
          </a:p>
          <a:p>
            <a:pPr algn="ctr">
              <a:lnSpc>
                <a:spcPts val="3276"/>
              </a:lnSpc>
            </a:pPr>
            <a:endParaRPr lang="en-US" sz="2340" dirty="0">
              <a:solidFill>
                <a:srgbClr val="000000"/>
              </a:solidFill>
              <a:latin typeface="Canva Sans"/>
              <a:ea typeface="Canva Sans"/>
              <a:cs typeface="Canva Sans"/>
              <a:sym typeface="Canva Sans"/>
            </a:endParaRPr>
          </a:p>
        </p:txBody>
      </p:sp>
      <p:sp>
        <p:nvSpPr>
          <p:cNvPr id="25" name="TextBox 25"/>
          <p:cNvSpPr txBox="1"/>
          <p:nvPr/>
        </p:nvSpPr>
        <p:spPr>
          <a:xfrm>
            <a:off x="11984819" y="3590845"/>
            <a:ext cx="5056355" cy="1241237"/>
          </a:xfrm>
          <a:prstGeom prst="rect">
            <a:avLst/>
          </a:prstGeom>
        </p:spPr>
        <p:txBody>
          <a:bodyPr lIns="0" tIns="0" rIns="0" bIns="0" rtlCol="0" anchor="t">
            <a:spAutoFit/>
          </a:bodyPr>
          <a:lstStyle/>
          <a:p>
            <a:pPr algn="ctr">
              <a:lnSpc>
                <a:spcPts val="3276"/>
              </a:lnSpc>
            </a:pPr>
            <a:r>
              <a:rPr lang="en-US" sz="2340" b="1" dirty="0">
                <a:solidFill>
                  <a:srgbClr val="000000"/>
                </a:solidFill>
                <a:latin typeface="Canva Sans Bold"/>
                <a:ea typeface="Canva Sans Bold"/>
                <a:cs typeface="Canva Sans Bold"/>
                <a:sym typeface="Canva Sans Bold"/>
              </a:rPr>
              <a:t> IR REMOTE: </a:t>
            </a:r>
          </a:p>
          <a:p>
            <a:pPr algn="ctr">
              <a:lnSpc>
                <a:spcPts val="3276"/>
              </a:lnSpc>
            </a:pPr>
            <a:r>
              <a:rPr lang="en-US" sz="2340" b="1" dirty="0">
                <a:solidFill>
                  <a:srgbClr val="000000"/>
                </a:solidFill>
                <a:latin typeface="Canva Sans Bold"/>
                <a:ea typeface="Canva Sans"/>
                <a:cs typeface="Canva Sans"/>
                <a:sym typeface="Canva Sans Bold"/>
              </a:rPr>
              <a:t>Remote having IR waves transmitter to transmit IR waves.</a:t>
            </a:r>
            <a:endParaRPr lang="en-US" sz="2340" dirty="0">
              <a:solidFill>
                <a:srgbClr val="000000"/>
              </a:solidFill>
              <a:latin typeface="Canva Sans"/>
              <a:ea typeface="Canva Sans"/>
              <a:cs typeface="Canva Sans"/>
              <a:sym typeface="Canva Sans"/>
            </a:endParaRPr>
          </a:p>
        </p:txBody>
      </p:sp>
      <p:sp>
        <p:nvSpPr>
          <p:cNvPr id="26" name="TextBox 26"/>
          <p:cNvSpPr txBox="1"/>
          <p:nvPr/>
        </p:nvSpPr>
        <p:spPr>
          <a:xfrm>
            <a:off x="8930972" y="6351197"/>
            <a:ext cx="4922743" cy="1664430"/>
          </a:xfrm>
          <a:prstGeom prst="rect">
            <a:avLst/>
          </a:prstGeom>
        </p:spPr>
        <p:txBody>
          <a:bodyPr lIns="0" tIns="0" rIns="0" bIns="0" rtlCol="0" anchor="t">
            <a:spAutoFit/>
          </a:bodyPr>
          <a:lstStyle/>
          <a:p>
            <a:pPr algn="ctr">
              <a:lnSpc>
                <a:spcPts val="3276"/>
              </a:lnSpc>
            </a:pPr>
            <a:r>
              <a:rPr lang="en-US" sz="2340" b="1" dirty="0">
                <a:solidFill>
                  <a:srgbClr val="000000"/>
                </a:solidFill>
                <a:latin typeface="Canva Sans Bold"/>
                <a:ea typeface="Canva Sans Bold"/>
                <a:cs typeface="Canva Sans Bold"/>
                <a:sym typeface="Canva Sans Bold"/>
              </a:rPr>
              <a:t>MOTOR DRIVER:</a:t>
            </a:r>
          </a:p>
          <a:p>
            <a:pPr algn="ctr">
              <a:lnSpc>
                <a:spcPts val="3276"/>
              </a:lnSpc>
            </a:pPr>
            <a:r>
              <a:rPr lang="en-US" sz="2340" b="1" dirty="0">
                <a:solidFill>
                  <a:srgbClr val="000000"/>
                </a:solidFill>
                <a:latin typeface="Canva Sans Bold"/>
                <a:ea typeface="Canva Sans Bold"/>
                <a:cs typeface="Canva Sans Bold"/>
                <a:sym typeface="Canva Sans Bold"/>
              </a:rPr>
              <a:t> Used for PWM channel to control the intensity or frequency of appliances.</a:t>
            </a:r>
            <a:endParaRPr lang="en-US" sz="2340" dirty="0">
              <a:solidFill>
                <a:srgbClr val="000000"/>
              </a:solidFill>
              <a:latin typeface="Canva Sans"/>
              <a:ea typeface="Canva Sans"/>
              <a:cs typeface="Canva Sans"/>
              <a:sym typeface="Canva Sans"/>
            </a:endParaRPr>
          </a:p>
        </p:txBody>
      </p:sp>
      <p:pic>
        <p:nvPicPr>
          <p:cNvPr id="31" name="Picture 30">
            <a:extLst>
              <a:ext uri="{FF2B5EF4-FFF2-40B4-BE49-F238E27FC236}">
                <a16:creationId xmlns:a16="http://schemas.microsoft.com/office/drawing/2014/main" id="{00662F34-59CB-2B2E-2159-DFD4057707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539" y="3386057"/>
            <a:ext cx="2006982" cy="2006982"/>
          </a:xfrm>
          <a:prstGeom prst="rect">
            <a:avLst/>
          </a:prstGeom>
          <a:ln>
            <a:noFill/>
          </a:ln>
          <a:effectLst>
            <a:softEdge rad="112500"/>
          </a:effectLst>
        </p:spPr>
      </p:pic>
      <p:pic>
        <p:nvPicPr>
          <p:cNvPr id="33" name="Picture 32">
            <a:extLst>
              <a:ext uri="{FF2B5EF4-FFF2-40B4-BE49-F238E27FC236}">
                <a16:creationId xmlns:a16="http://schemas.microsoft.com/office/drawing/2014/main" id="{E469C4DB-25AF-0509-2D15-77CFD76AA50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38692" y="3441408"/>
            <a:ext cx="1951631" cy="1951631"/>
          </a:xfrm>
          <a:prstGeom prst="rect">
            <a:avLst/>
          </a:prstGeom>
          <a:ln>
            <a:noFill/>
          </a:ln>
          <a:effectLst>
            <a:softEdge rad="112500"/>
          </a:effectLst>
        </p:spPr>
      </p:pic>
      <p:pic>
        <p:nvPicPr>
          <p:cNvPr id="16" name="Picture 15">
            <a:extLst>
              <a:ext uri="{FF2B5EF4-FFF2-40B4-BE49-F238E27FC236}">
                <a16:creationId xmlns:a16="http://schemas.microsoft.com/office/drawing/2014/main" id="{7B469E2F-4565-35C9-4565-E4160748D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3698" y="6403222"/>
            <a:ext cx="1711672" cy="1724159"/>
          </a:xfrm>
          <a:prstGeom prst="rect">
            <a:avLst/>
          </a:prstGeom>
          <a:ln>
            <a:noFill/>
          </a:ln>
          <a:effectLst>
            <a:softEdge rad="112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5" name="Freeform 5"/>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7"/>
            <a:stretch>
              <a:fillRect/>
            </a:stretch>
          </a:blipFill>
        </p:spPr>
        <p:txBody>
          <a:bodyPr/>
          <a:lstStyle/>
          <a:p>
            <a:endParaRPr lang="en-US"/>
          </a:p>
        </p:txBody>
      </p:sp>
      <p:grpSp>
        <p:nvGrpSpPr>
          <p:cNvPr id="6" name="Group 6"/>
          <p:cNvGrpSpPr/>
          <p:nvPr/>
        </p:nvGrpSpPr>
        <p:grpSpPr>
          <a:xfrm>
            <a:off x="7600950" y="1289911"/>
            <a:ext cx="8874503" cy="7588122"/>
            <a:chOff x="0" y="0"/>
            <a:chExt cx="2337318" cy="1998518"/>
          </a:xfrm>
        </p:grpSpPr>
        <p:sp>
          <p:nvSpPr>
            <p:cNvPr id="7" name="Freeform 7"/>
            <p:cNvSpPr/>
            <p:nvPr/>
          </p:nvSpPr>
          <p:spPr>
            <a:xfrm>
              <a:off x="0" y="0"/>
              <a:ext cx="2337318" cy="1998518"/>
            </a:xfrm>
            <a:custGeom>
              <a:avLst/>
              <a:gdLst/>
              <a:ahLst/>
              <a:cxnLst/>
              <a:rect l="l" t="t" r="r" b="b"/>
              <a:pathLst>
                <a:path w="2337318" h="1998518">
                  <a:moveTo>
                    <a:pt x="44491" y="0"/>
                  </a:moveTo>
                  <a:lnTo>
                    <a:pt x="2292827" y="0"/>
                  </a:lnTo>
                  <a:cubicBezTo>
                    <a:pt x="2317398" y="0"/>
                    <a:pt x="2337318" y="19919"/>
                    <a:pt x="2337318" y="44491"/>
                  </a:cubicBezTo>
                  <a:lnTo>
                    <a:pt x="2337318" y="1954026"/>
                  </a:lnTo>
                  <a:cubicBezTo>
                    <a:pt x="2337318" y="1978598"/>
                    <a:pt x="2317398" y="1998518"/>
                    <a:pt x="2292827" y="1998518"/>
                  </a:cubicBezTo>
                  <a:lnTo>
                    <a:pt x="44491" y="1998518"/>
                  </a:lnTo>
                  <a:cubicBezTo>
                    <a:pt x="19919" y="1998518"/>
                    <a:pt x="0" y="1978598"/>
                    <a:pt x="0" y="1954026"/>
                  </a:cubicBezTo>
                  <a:lnTo>
                    <a:pt x="0" y="44491"/>
                  </a:lnTo>
                  <a:cubicBezTo>
                    <a:pt x="0" y="19919"/>
                    <a:pt x="19919" y="0"/>
                    <a:pt x="44491" y="0"/>
                  </a:cubicBezTo>
                  <a:close/>
                </a:path>
              </a:pathLst>
            </a:custGeom>
            <a:solidFill>
              <a:srgbClr val="CADAC7"/>
            </a:solidFill>
          </p:spPr>
          <p:txBody>
            <a:bodyPr/>
            <a:lstStyle/>
            <a:p>
              <a:endParaRPr lang="en-US"/>
            </a:p>
          </p:txBody>
        </p:sp>
        <p:sp>
          <p:nvSpPr>
            <p:cNvPr id="8" name="TextBox 8"/>
            <p:cNvSpPr txBox="1"/>
            <p:nvPr/>
          </p:nvSpPr>
          <p:spPr>
            <a:xfrm>
              <a:off x="0" y="-38100"/>
              <a:ext cx="2337318" cy="2036618"/>
            </a:xfrm>
            <a:prstGeom prst="rect">
              <a:avLst/>
            </a:prstGeom>
          </p:spPr>
          <p:txBody>
            <a:bodyPr lIns="50800" tIns="50800" rIns="50800" bIns="50800" rtlCol="0" anchor="ctr"/>
            <a:lstStyle/>
            <a:p>
              <a:pPr algn="ctr">
                <a:lnSpc>
                  <a:spcPts val="3276"/>
                </a:lnSpc>
              </a:pPr>
              <a:endParaRPr/>
            </a:p>
          </p:txBody>
        </p:sp>
      </p:grpSp>
      <p:sp>
        <p:nvSpPr>
          <p:cNvPr id="9" name="TextBox 9"/>
          <p:cNvSpPr txBox="1"/>
          <p:nvPr/>
        </p:nvSpPr>
        <p:spPr>
          <a:xfrm>
            <a:off x="782099" y="2622550"/>
            <a:ext cx="6436803" cy="3677802"/>
          </a:xfrm>
          <a:prstGeom prst="rect">
            <a:avLst/>
          </a:prstGeom>
        </p:spPr>
        <p:txBody>
          <a:bodyPr lIns="0" tIns="0" rIns="0" bIns="0" rtlCol="0" anchor="t">
            <a:spAutoFit/>
          </a:bodyPr>
          <a:lstStyle/>
          <a:p>
            <a:pPr algn="ctr">
              <a:lnSpc>
                <a:spcPts val="9799"/>
              </a:lnSpc>
            </a:pPr>
            <a:r>
              <a:rPr lang="en-US" sz="6999" b="1" dirty="0">
                <a:solidFill>
                  <a:srgbClr val="3F3D3E"/>
                </a:solidFill>
                <a:latin typeface="Alexandria Bold"/>
                <a:ea typeface="Alexandria Bold"/>
                <a:cs typeface="Alexandria Bold"/>
                <a:sym typeface="Alexandria Bold"/>
              </a:rPr>
              <a:t>IR RECEIVER FOR WAVES DETECTION</a:t>
            </a:r>
          </a:p>
        </p:txBody>
      </p:sp>
      <p:sp>
        <p:nvSpPr>
          <p:cNvPr id="10" name="TextBox 10"/>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08</a:t>
            </a:r>
          </a:p>
        </p:txBody>
      </p:sp>
      <p:sp>
        <p:nvSpPr>
          <p:cNvPr id="11" name="TextBox 11"/>
          <p:cNvSpPr txBox="1"/>
          <p:nvPr/>
        </p:nvSpPr>
        <p:spPr>
          <a:xfrm>
            <a:off x="8037203" y="1582872"/>
            <a:ext cx="8189753" cy="6319551"/>
          </a:xfrm>
          <a:prstGeom prst="rect">
            <a:avLst/>
          </a:prstGeom>
        </p:spPr>
        <p:txBody>
          <a:bodyPr lIns="0" tIns="0" rIns="0" bIns="0" rtlCol="0" anchor="t">
            <a:spAutoFit/>
          </a:bodyPr>
          <a:lstStyle/>
          <a:p>
            <a:pPr algn="just">
              <a:lnSpc>
                <a:spcPts val="3276"/>
              </a:lnSpc>
              <a:spcBef>
                <a:spcPct val="0"/>
              </a:spcBef>
            </a:pPr>
            <a:r>
              <a:rPr lang="en-US" sz="2340" dirty="0">
                <a:solidFill>
                  <a:srgbClr val="000000"/>
                </a:solidFill>
                <a:latin typeface="Canva Sans"/>
                <a:ea typeface="Canva Sans"/>
                <a:cs typeface="Canva Sans"/>
                <a:sym typeface="Canva Sans"/>
              </a:rPr>
              <a:t>An Infrared (IR) receiver module is an electronic component used to detect and decode infrared signals transmitted by an IR remote control. It plays a key role in remote-controlled systems, including home automation, TVs, and other consumer electronics.</a:t>
            </a:r>
          </a:p>
          <a:p>
            <a:pPr algn="just">
              <a:lnSpc>
                <a:spcPts val="3276"/>
              </a:lnSpc>
              <a:spcBef>
                <a:spcPct val="0"/>
              </a:spcBef>
            </a:pPr>
            <a:endParaRPr lang="en-US" sz="2340" dirty="0">
              <a:solidFill>
                <a:srgbClr val="000000"/>
              </a:solidFill>
              <a:latin typeface="Canva Sans"/>
              <a:ea typeface="Canva Sans"/>
              <a:cs typeface="Canva Sans"/>
              <a:sym typeface="Canva Sans"/>
            </a:endParaRPr>
          </a:p>
          <a:p>
            <a:pPr algn="just">
              <a:lnSpc>
                <a:spcPts val="3276"/>
              </a:lnSpc>
              <a:spcBef>
                <a:spcPct val="0"/>
              </a:spcBef>
            </a:pPr>
            <a:r>
              <a:rPr lang="en-US" sz="2340" dirty="0">
                <a:solidFill>
                  <a:srgbClr val="000000"/>
                </a:solidFill>
                <a:latin typeface="Canva Sans"/>
                <a:ea typeface="Canva Sans"/>
                <a:cs typeface="Canva Sans"/>
                <a:sym typeface="Canva Sans"/>
              </a:rPr>
              <a:t>Key Points:</a:t>
            </a:r>
          </a:p>
          <a:p>
            <a:pPr algn="just">
              <a:lnSpc>
                <a:spcPts val="3276"/>
              </a:lnSpc>
              <a:spcBef>
                <a:spcPct val="0"/>
              </a:spcBef>
            </a:pPr>
            <a:r>
              <a:rPr lang="en-US" sz="2340" dirty="0">
                <a:solidFill>
                  <a:srgbClr val="000000"/>
                </a:solidFill>
                <a:latin typeface="Canva Sans"/>
                <a:ea typeface="Canva Sans"/>
                <a:cs typeface="Canva Sans"/>
                <a:sym typeface="Canva Sans"/>
              </a:rPr>
              <a:t> 1. Receives IR signals typically in the 38 kHz frequency range.</a:t>
            </a:r>
          </a:p>
          <a:p>
            <a:pPr algn="just">
              <a:lnSpc>
                <a:spcPts val="3276"/>
              </a:lnSpc>
              <a:spcBef>
                <a:spcPct val="0"/>
              </a:spcBef>
            </a:pPr>
            <a:r>
              <a:rPr lang="en-US" sz="2340" dirty="0">
                <a:solidFill>
                  <a:srgbClr val="000000"/>
                </a:solidFill>
                <a:latin typeface="Canva Sans"/>
                <a:ea typeface="Canva Sans"/>
                <a:cs typeface="Canva Sans"/>
                <a:sym typeface="Canva Sans"/>
              </a:rPr>
              <a:t>2. Demodulates the signal to extract the encoded data.</a:t>
            </a:r>
          </a:p>
          <a:p>
            <a:pPr algn="just">
              <a:lnSpc>
                <a:spcPts val="3276"/>
              </a:lnSpc>
              <a:spcBef>
                <a:spcPct val="0"/>
              </a:spcBef>
            </a:pPr>
            <a:r>
              <a:rPr lang="en-US" sz="2340" dirty="0">
                <a:solidFill>
                  <a:srgbClr val="000000"/>
                </a:solidFill>
                <a:latin typeface="Canva Sans"/>
                <a:ea typeface="Canva Sans"/>
                <a:cs typeface="Canva Sans"/>
                <a:sym typeface="Canva Sans"/>
              </a:rPr>
              <a:t>3. Compact and easy to integrate with microcontrollers like Arduino, Raspberry Pi, etc.</a:t>
            </a:r>
          </a:p>
          <a:p>
            <a:pPr algn="l">
              <a:lnSpc>
                <a:spcPts val="3276"/>
              </a:lnSpc>
              <a:spcBef>
                <a:spcPct val="0"/>
              </a:spcBef>
            </a:pPr>
            <a:endParaRPr lang="en-US" sz="2340" dirty="0">
              <a:solidFill>
                <a:srgbClr val="000000"/>
              </a:solidFill>
              <a:latin typeface="Canva Sans"/>
              <a:ea typeface="Canva Sans"/>
              <a:cs typeface="Canva Sans"/>
              <a:sym typeface="Canva Sans"/>
            </a:endParaRPr>
          </a:p>
          <a:p>
            <a:pPr algn="l">
              <a:lnSpc>
                <a:spcPts val="3276"/>
              </a:lnSpc>
              <a:spcBef>
                <a:spcPct val="0"/>
              </a:spcBef>
            </a:pPr>
            <a:endParaRPr lang="en-US" sz="2340" dirty="0">
              <a:solidFill>
                <a:srgbClr val="000000"/>
              </a:solidFill>
              <a:latin typeface="Canva Sans"/>
              <a:ea typeface="Canva Sans"/>
              <a:cs typeface="Canva Sans"/>
              <a:sym typeface="Canva Sans"/>
            </a:endParaRPr>
          </a:p>
          <a:p>
            <a:pPr algn="l">
              <a:lnSpc>
                <a:spcPts val="3276"/>
              </a:lnSpc>
              <a:spcBef>
                <a:spcPct val="0"/>
              </a:spcBef>
            </a:pPr>
            <a:endParaRPr lang="en-US" sz="2340" dirty="0">
              <a:solidFill>
                <a:srgbClr val="000000"/>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Freeform 2"/>
          <p:cNvSpPr/>
          <p:nvPr/>
        </p:nvSpPr>
        <p:spPr>
          <a:xfrm rot="5400000">
            <a:off x="-598671" y="-1743170"/>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74333">
            <a:off x="-598671" y="5498906"/>
            <a:ext cx="4840370" cy="6758253"/>
          </a:xfrm>
          <a:custGeom>
            <a:avLst/>
            <a:gdLst/>
            <a:ahLst/>
            <a:cxnLst/>
            <a:rect l="l" t="t" r="r" b="b"/>
            <a:pathLst>
              <a:path w="4840370" h="6758253">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4541415" y="9464180"/>
            <a:ext cx="11672841" cy="0"/>
          </a:xfrm>
          <a:prstGeom prst="line">
            <a:avLst/>
          </a:prstGeom>
          <a:ln w="9525" cap="flat">
            <a:solidFill>
              <a:srgbClr val="545454"/>
            </a:solidFill>
            <a:prstDash val="solid"/>
            <a:headEnd type="none" w="sm" len="sm"/>
            <a:tailEnd type="none" w="sm" len="sm"/>
          </a:ln>
        </p:spPr>
        <p:txBody>
          <a:bodyPr/>
          <a:lstStyle/>
          <a:p>
            <a:endParaRPr lang="en-US"/>
          </a:p>
        </p:txBody>
      </p:sp>
      <p:sp>
        <p:nvSpPr>
          <p:cNvPr id="5" name="Freeform 5"/>
          <p:cNvSpPr/>
          <p:nvPr/>
        </p:nvSpPr>
        <p:spPr>
          <a:xfrm>
            <a:off x="16718634" y="488034"/>
            <a:ext cx="1081333" cy="1081333"/>
          </a:xfrm>
          <a:custGeom>
            <a:avLst/>
            <a:gdLst/>
            <a:ahLst/>
            <a:cxnLst/>
            <a:rect l="l" t="t" r="r" b="b"/>
            <a:pathLst>
              <a:path w="1081333" h="1081333">
                <a:moveTo>
                  <a:pt x="0" y="0"/>
                </a:moveTo>
                <a:lnTo>
                  <a:pt x="1081332" y="0"/>
                </a:lnTo>
                <a:lnTo>
                  <a:pt x="1081332" y="1081332"/>
                </a:lnTo>
                <a:lnTo>
                  <a:pt x="0" y="108133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220211" y="3355170"/>
            <a:ext cx="6998691" cy="2421047"/>
          </a:xfrm>
          <a:prstGeom prst="rect">
            <a:avLst/>
          </a:prstGeom>
        </p:spPr>
        <p:txBody>
          <a:bodyPr lIns="0" tIns="0" rIns="0" bIns="0" rtlCol="0" anchor="t">
            <a:spAutoFit/>
          </a:bodyPr>
          <a:lstStyle/>
          <a:p>
            <a:pPr algn="ctr">
              <a:lnSpc>
                <a:spcPts val="9799"/>
              </a:lnSpc>
            </a:pPr>
            <a:r>
              <a:rPr lang="en-US" sz="6999" b="1" dirty="0">
                <a:solidFill>
                  <a:srgbClr val="3F3D3E"/>
                </a:solidFill>
                <a:latin typeface="Alexandria Bold"/>
                <a:ea typeface="Alexandria Bold"/>
                <a:cs typeface="Alexandria Bold"/>
                <a:sym typeface="Alexandria Bold"/>
              </a:rPr>
              <a:t>MOTOR DRIVER </a:t>
            </a:r>
          </a:p>
        </p:txBody>
      </p:sp>
      <p:sp>
        <p:nvSpPr>
          <p:cNvPr id="7" name="TextBox 7"/>
          <p:cNvSpPr txBox="1"/>
          <p:nvPr/>
        </p:nvSpPr>
        <p:spPr>
          <a:xfrm>
            <a:off x="16214256" y="9019603"/>
            <a:ext cx="1271574" cy="803430"/>
          </a:xfrm>
          <a:prstGeom prst="rect">
            <a:avLst/>
          </a:prstGeom>
        </p:spPr>
        <p:txBody>
          <a:bodyPr lIns="0" tIns="0" rIns="0" bIns="0" rtlCol="0" anchor="t">
            <a:spAutoFit/>
          </a:bodyPr>
          <a:lstStyle/>
          <a:p>
            <a:pPr algn="ctr">
              <a:lnSpc>
                <a:spcPts val="6641"/>
              </a:lnSpc>
              <a:spcBef>
                <a:spcPct val="0"/>
              </a:spcBef>
            </a:pPr>
            <a:r>
              <a:rPr lang="en-US" sz="4743" b="1">
                <a:solidFill>
                  <a:srgbClr val="545454"/>
                </a:solidFill>
                <a:latin typeface="Garet Bold"/>
                <a:ea typeface="Garet Bold"/>
                <a:cs typeface="Garet Bold"/>
                <a:sym typeface="Garet Bold"/>
              </a:rPr>
              <a:t>09</a:t>
            </a:r>
          </a:p>
        </p:txBody>
      </p:sp>
      <p:grpSp>
        <p:nvGrpSpPr>
          <p:cNvPr id="8" name="Group 8"/>
          <p:cNvGrpSpPr/>
          <p:nvPr/>
        </p:nvGrpSpPr>
        <p:grpSpPr>
          <a:xfrm>
            <a:off x="7844130" y="2120178"/>
            <a:ext cx="8874503" cy="5974124"/>
            <a:chOff x="0" y="0"/>
            <a:chExt cx="2337318" cy="1573432"/>
          </a:xfrm>
        </p:grpSpPr>
        <p:sp>
          <p:nvSpPr>
            <p:cNvPr id="9" name="Freeform 9"/>
            <p:cNvSpPr/>
            <p:nvPr/>
          </p:nvSpPr>
          <p:spPr>
            <a:xfrm>
              <a:off x="0" y="0"/>
              <a:ext cx="2337318" cy="1573432"/>
            </a:xfrm>
            <a:custGeom>
              <a:avLst/>
              <a:gdLst/>
              <a:ahLst/>
              <a:cxnLst/>
              <a:rect l="l" t="t" r="r" b="b"/>
              <a:pathLst>
                <a:path w="2337318" h="1573432">
                  <a:moveTo>
                    <a:pt x="44491" y="0"/>
                  </a:moveTo>
                  <a:lnTo>
                    <a:pt x="2292827" y="0"/>
                  </a:lnTo>
                  <a:cubicBezTo>
                    <a:pt x="2317398" y="0"/>
                    <a:pt x="2337318" y="19919"/>
                    <a:pt x="2337318" y="44491"/>
                  </a:cubicBezTo>
                  <a:lnTo>
                    <a:pt x="2337318" y="1528940"/>
                  </a:lnTo>
                  <a:cubicBezTo>
                    <a:pt x="2337318" y="1553512"/>
                    <a:pt x="2317398" y="1573432"/>
                    <a:pt x="2292827" y="1573432"/>
                  </a:cubicBezTo>
                  <a:lnTo>
                    <a:pt x="44491" y="1573432"/>
                  </a:lnTo>
                  <a:cubicBezTo>
                    <a:pt x="19919" y="1573432"/>
                    <a:pt x="0" y="1553512"/>
                    <a:pt x="0" y="1528940"/>
                  </a:cubicBezTo>
                  <a:lnTo>
                    <a:pt x="0" y="44491"/>
                  </a:lnTo>
                  <a:cubicBezTo>
                    <a:pt x="0" y="19919"/>
                    <a:pt x="19919" y="0"/>
                    <a:pt x="44491" y="0"/>
                  </a:cubicBezTo>
                  <a:close/>
                </a:path>
              </a:pathLst>
            </a:custGeom>
            <a:solidFill>
              <a:srgbClr val="D3D2B6"/>
            </a:solidFill>
          </p:spPr>
          <p:txBody>
            <a:bodyPr/>
            <a:lstStyle/>
            <a:p>
              <a:endParaRPr lang="en-US"/>
            </a:p>
          </p:txBody>
        </p:sp>
        <p:sp>
          <p:nvSpPr>
            <p:cNvPr id="10" name="TextBox 10"/>
            <p:cNvSpPr txBox="1"/>
            <p:nvPr/>
          </p:nvSpPr>
          <p:spPr>
            <a:xfrm>
              <a:off x="0" y="-38100"/>
              <a:ext cx="2337318" cy="1611532"/>
            </a:xfrm>
            <a:prstGeom prst="rect">
              <a:avLst/>
            </a:prstGeom>
          </p:spPr>
          <p:txBody>
            <a:bodyPr lIns="50800" tIns="50800" rIns="50800" bIns="50800" rtlCol="0" anchor="ctr"/>
            <a:lstStyle/>
            <a:p>
              <a:pPr algn="ctr">
                <a:lnSpc>
                  <a:spcPts val="3276"/>
                </a:lnSpc>
              </a:pPr>
              <a:endParaRPr/>
            </a:p>
          </p:txBody>
        </p:sp>
      </p:grpSp>
      <p:sp>
        <p:nvSpPr>
          <p:cNvPr id="11" name="TextBox 11"/>
          <p:cNvSpPr txBox="1"/>
          <p:nvPr/>
        </p:nvSpPr>
        <p:spPr>
          <a:xfrm>
            <a:off x="8186505" y="2381588"/>
            <a:ext cx="8189753" cy="5473165"/>
          </a:xfrm>
          <a:prstGeom prst="rect">
            <a:avLst/>
          </a:prstGeom>
        </p:spPr>
        <p:txBody>
          <a:bodyPr lIns="0" tIns="0" rIns="0" bIns="0" rtlCol="0" anchor="t">
            <a:spAutoFit/>
          </a:bodyPr>
          <a:lstStyle/>
          <a:p>
            <a:pPr algn="just">
              <a:lnSpc>
                <a:spcPts val="3276"/>
              </a:lnSpc>
              <a:spcBef>
                <a:spcPct val="0"/>
              </a:spcBef>
            </a:pPr>
            <a:r>
              <a:rPr lang="en-US" sz="2340" dirty="0">
                <a:solidFill>
                  <a:srgbClr val="000000"/>
                </a:solidFill>
                <a:latin typeface="Canva Sans"/>
                <a:ea typeface="Canva Sans"/>
                <a:cs typeface="Canva Sans"/>
                <a:sym typeface="Canva Sans"/>
              </a:rPr>
              <a:t>A motor driver controller is an essential electronic device used to manage and regulate the operation of electric motors in various applications, such as robotics, automation systems, and vehicles. It acts as an interface between a microcontroller or processor and the motor, translating low-power control signals into high-power signals capable of driving the motor. Motor driver controllers typically support functions like speed control, direction control, braking, and protection against overcurrent or overheating. Depending on the motor type—DC, stepper, or brushless—different driver architectures are used, such as H-bridge circuits for DC motors or specialized ICs for stepper motors.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381</TotalTime>
  <Words>1041</Words>
  <Application>Microsoft Office PowerPoint</Application>
  <PresentationFormat>Custom</PresentationFormat>
  <Paragraphs>81</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Canva Sans</vt:lpstr>
      <vt:lpstr>Calibri</vt:lpstr>
      <vt:lpstr>Aptos</vt:lpstr>
      <vt:lpstr>Canva Sans Bold</vt:lpstr>
      <vt:lpstr>Alexandria Bold</vt:lpstr>
      <vt:lpstr>Garet Bold</vt:lpstr>
      <vt:lpstr>Arial</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FIXED-TERM Singh Vishawjeet (BGSW/PJ-ETA-P)</dc:creator>
  <cp:lastModifiedBy>FIXED-TERM Dev Anchal (BGSW/PJ-ETA-P)</cp:lastModifiedBy>
  <cp:revision>14</cp:revision>
  <dcterms:created xsi:type="dcterms:W3CDTF">2006-08-16T00:00:00Z</dcterms:created>
  <dcterms:modified xsi:type="dcterms:W3CDTF">2025-10-30T05:38:28Z</dcterms:modified>
  <dc:identifier>DAG0DunCXTE</dc:identifier>
</cp:coreProperties>
</file>